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5.xml.rels" ContentType="application/vnd.openxmlformats-package.relationships+xml"/>
  <Override PartName="/ppt/slideMasters/_rels/slideMaster10.xml.rels" ContentType="application/vnd.openxmlformats-package.relationships+xml"/>
  <Override PartName="/ppt/slideMasters/_rels/slideMaster4.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3.png" ContentType="image/png"/>
  <Override PartName="/ppt/media/image4.png" ContentType="image/png"/>
  <Override PartName="/ppt/media/image9.png" ContentType="image/png"/>
  <Override PartName="/ppt/media/image14.png" ContentType="image/png"/>
  <Override PartName="/ppt/media/image5.png" ContentType="image/png"/>
  <Override PartName="/ppt/media/image15.png" ContentType="image/png"/>
  <Override PartName="/ppt/media/image6.png" ContentType="image/png"/>
  <Override PartName="/ppt/media/image10.png" ContentType="image/png"/>
  <Override PartName="/ppt/media/image1.png" ContentType="image/png"/>
  <Override PartName="/ppt/media/image16.png" ContentType="image/png"/>
  <Override PartName="/ppt/media/image7.png" ContentType="image/png"/>
  <Override PartName="/ppt/media/image11.png" ContentType="image/png"/>
  <Override PartName="/ppt/media/image2.png" ContentType="image/png"/>
  <Override PartName="/ppt/media/image17.png" ContentType="image/png"/>
  <Override PartName="/ppt/media/image8.png" ContentType="image/png"/>
  <Override PartName="/ppt/media/image12.png" ContentType="image/png"/>
  <Override PartName="/ppt/media/image3.png" ContentType="image/png"/>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11.xml.rels" ContentType="application/vnd.openxmlformats-package.relationships+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notesMaster" Target="notesMasters/notesMaster1.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40" Type="http://schemas.openxmlformats.org/officeDocument/2006/relationships/slide" Target="slides/slide27.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chemeClr val="dk1"/>
                </a:solidFill>
                <a:latin typeface="Aptos"/>
              </a:rPr>
              <a:t>Click to move the slide</a:t>
            </a:r>
            <a:endParaRPr b="0" lang="en-US" sz="1800" spc="-1" strike="noStrike">
              <a:solidFill>
                <a:schemeClr val="dk1"/>
              </a:solidFill>
              <a:latin typeface="Aptos"/>
            </a:endParaRPr>
          </a:p>
        </p:txBody>
      </p:sp>
      <p:sp>
        <p:nvSpPr>
          <p:cNvPr id="67"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IN" sz="2000" spc="-1" strike="noStrike">
                <a:solidFill>
                  <a:srgbClr val="000000"/>
                </a:solidFill>
                <a:latin typeface="Arial"/>
              </a:rPr>
              <a:t>Click to edit the notes format</a:t>
            </a:r>
            <a:endParaRPr b="0" lang="en-IN" sz="2000" spc="-1" strike="noStrike">
              <a:solidFill>
                <a:srgbClr val="000000"/>
              </a:solidFill>
              <a:latin typeface="Arial"/>
            </a:endParaRPr>
          </a:p>
        </p:txBody>
      </p:sp>
      <p:sp>
        <p:nvSpPr>
          <p:cNvPr id="68"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IN" sz="1400" spc="-1" strike="noStrike">
                <a:solidFill>
                  <a:srgbClr val="000000"/>
                </a:solidFill>
                <a:latin typeface="Times New Roman"/>
              </a:rPr>
              <a:t>&lt;header&gt;</a:t>
            </a:r>
            <a:endParaRPr b="0" lang="en-IN" sz="1400" spc="-1" strike="noStrike">
              <a:solidFill>
                <a:srgbClr val="000000"/>
              </a:solidFill>
              <a:latin typeface="Times New Roman"/>
            </a:endParaRPr>
          </a:p>
        </p:txBody>
      </p:sp>
      <p:sp>
        <p:nvSpPr>
          <p:cNvPr id="69" name="PlaceHolder 4"/>
          <p:cNvSpPr>
            <a:spLocks noGrp="1"/>
          </p:cNvSpPr>
          <p:nvPr>
            <p:ph type="dt" idx="34"/>
          </p:nvPr>
        </p:nvSpPr>
        <p:spPr>
          <a:xfrm>
            <a:off x="4278960" y="0"/>
            <a:ext cx="3280680" cy="534240"/>
          </a:xfrm>
          <a:prstGeom prst="rect">
            <a:avLst/>
          </a:prstGeom>
          <a:noFill/>
          <a:ln w="0">
            <a:noFill/>
          </a:ln>
        </p:spPr>
        <p:txBody>
          <a:bodyPr lIns="0" rIns="0" tIns="0" bIns="0" anchor="t">
            <a:noAutofit/>
          </a:bodyPr>
          <a:lstStyle>
            <a:lvl1pPr indent="0" algn="r">
              <a:buNone/>
              <a:defRPr b="0" lang="en-IN" sz="1400" spc="-1" strike="noStrike">
                <a:solidFill>
                  <a:srgbClr val="000000"/>
                </a:solidFill>
                <a:latin typeface="Times New Roman"/>
              </a:defRPr>
            </a:lvl1pPr>
          </a:lstStyle>
          <a:p>
            <a:pPr indent="0" algn="r">
              <a:buNone/>
            </a:pPr>
            <a:r>
              <a:rPr b="0" lang="en-IN" sz="1400" spc="-1" strike="noStrike">
                <a:solidFill>
                  <a:srgbClr val="000000"/>
                </a:solidFill>
                <a:latin typeface="Times New Roman"/>
              </a:rPr>
              <a:t>&lt;date/time&gt;</a:t>
            </a:r>
            <a:endParaRPr b="0" lang="en-IN" sz="1400" spc="-1" strike="noStrike">
              <a:solidFill>
                <a:srgbClr val="000000"/>
              </a:solidFill>
              <a:latin typeface="Times New Roman"/>
            </a:endParaRPr>
          </a:p>
        </p:txBody>
      </p:sp>
      <p:sp>
        <p:nvSpPr>
          <p:cNvPr id="70" name="PlaceHolder 5"/>
          <p:cNvSpPr>
            <a:spLocks noGrp="1"/>
          </p:cNvSpPr>
          <p:nvPr>
            <p:ph type="ftr" idx="35"/>
          </p:nvPr>
        </p:nvSpPr>
        <p:spPr>
          <a:xfrm>
            <a:off x="0" y="10157400"/>
            <a:ext cx="3280680" cy="534240"/>
          </a:xfrm>
          <a:prstGeom prst="rect">
            <a:avLst/>
          </a:prstGeom>
          <a:noFill/>
          <a:ln w="0">
            <a:noFill/>
          </a:ln>
        </p:spPr>
        <p:txBody>
          <a:bodyPr lIns="0" rIns="0" tIns="0" bIns="0" anchor="b">
            <a:noAutofit/>
          </a:bodyPr>
          <a:lstStyle>
            <a:lvl1pPr indent="0">
              <a:buNone/>
              <a:defRPr b="0" lang="en-IN" sz="1400" spc="-1" strike="noStrike">
                <a:solidFill>
                  <a:srgbClr val="000000"/>
                </a:solidFill>
                <a:latin typeface="Times New Roman"/>
              </a:defRPr>
            </a:lvl1pPr>
          </a:lstStyle>
          <a:p>
            <a:pPr indent="0">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71" name="PlaceHolder 6"/>
          <p:cNvSpPr>
            <a:spLocks noGrp="1"/>
          </p:cNvSpPr>
          <p:nvPr>
            <p:ph type="sldNum" idx="36"/>
          </p:nvPr>
        </p:nvSpPr>
        <p:spPr>
          <a:xfrm>
            <a:off x="4278960" y="10157400"/>
            <a:ext cx="3280680" cy="534240"/>
          </a:xfrm>
          <a:prstGeom prst="rect">
            <a:avLst/>
          </a:prstGeom>
          <a:noFill/>
          <a:ln w="0">
            <a:noFill/>
          </a:ln>
        </p:spPr>
        <p:txBody>
          <a:bodyPr lIns="0" rIns="0" tIns="0" bIns="0" anchor="b">
            <a:noAutofit/>
          </a:bodyPr>
          <a:lstStyle>
            <a:lvl1pPr indent="0" algn="r">
              <a:buNone/>
              <a:defRPr b="0" lang="en-IN" sz="1400" spc="-1" strike="noStrike">
                <a:solidFill>
                  <a:srgbClr val="000000"/>
                </a:solidFill>
                <a:latin typeface="Times New Roman"/>
              </a:defRPr>
            </a:lvl1pPr>
          </a:lstStyle>
          <a:p>
            <a:pPr indent="0" algn="r">
              <a:buNone/>
            </a:pPr>
            <a:fld id="{091F593F-FB5C-4D7C-9813-C3D9FB4E4B8C}" type="slidenum">
              <a:rPr b="0" lang="en-IN" sz="1400" spc="-1" strike="noStrike">
                <a:solidFill>
                  <a:srgbClr val="000000"/>
                </a:solidFill>
                <a:latin typeface="Times New Roman"/>
              </a:rPr>
              <a:t>&lt;number&gt;</a:t>
            </a:fld>
            <a:endParaRPr b="0" lang="en-IN"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685800" y="1143000"/>
            <a:ext cx="5486040" cy="3085920"/>
          </a:xfrm>
          <a:prstGeom prst="rect">
            <a:avLst/>
          </a:prstGeom>
          <a:ln w="0">
            <a:noFill/>
          </a:ln>
        </p:spPr>
      </p:sp>
      <p:sp>
        <p:nvSpPr>
          <p:cNvPr id="182" name="PlaceHolder 2"/>
          <p:cNvSpPr>
            <a:spLocks noGrp="1"/>
          </p:cNvSpPr>
          <p:nvPr>
            <p:ph type="body"/>
          </p:nvPr>
        </p:nvSpPr>
        <p:spPr>
          <a:xfrm>
            <a:off x="685800" y="4400640"/>
            <a:ext cx="5486040" cy="3600000"/>
          </a:xfrm>
          <a:prstGeom prst="rect">
            <a:avLst/>
          </a:prstGeom>
          <a:noFill/>
          <a:ln w="0">
            <a:noFill/>
          </a:ln>
        </p:spPr>
        <p:txBody>
          <a:bodyPr lIns="91440" rIns="91440" tIns="45720" bIns="45720" anchor="t">
            <a:noAutofit/>
          </a:bodyPr>
          <a:p>
            <a:pPr marL="216000" indent="-216000">
              <a:buNone/>
            </a:pPr>
            <a:endParaRPr b="0" lang="en-IN" sz="1800" spc="-1" strike="noStrike">
              <a:solidFill>
                <a:srgbClr val="000000"/>
              </a:solidFill>
              <a:latin typeface="Arial"/>
            </a:endParaRPr>
          </a:p>
        </p:txBody>
      </p:sp>
      <p:sp>
        <p:nvSpPr>
          <p:cNvPr id="183" name="PlaceHolder 3"/>
          <p:cNvSpPr>
            <a:spLocks noGrp="1"/>
          </p:cNvSpPr>
          <p:nvPr>
            <p:ph type="sldNum" idx="37"/>
          </p:nvPr>
        </p:nvSpPr>
        <p:spPr>
          <a:xfrm>
            <a:off x="3884760" y="8685360"/>
            <a:ext cx="2971440" cy="458280"/>
          </a:xfrm>
          <a:prstGeom prst="rect">
            <a:avLst/>
          </a:prstGeom>
          <a:noFill/>
          <a:ln w="0">
            <a:noFill/>
          </a:ln>
        </p:spPr>
        <p:txBody>
          <a:bodyPr lIns="91440" rIns="91440" tIns="45720" bIns="45720" anchor="b">
            <a:noAutofit/>
          </a:bodyPr>
          <a:lstStyle>
            <a:lvl1pPr indent="0" algn="r">
              <a:lnSpc>
                <a:spcPct val="100000"/>
              </a:lnSpc>
              <a:buNone/>
              <a:defRPr b="0" lang="en-IN" sz="1200" spc="-1" strike="noStrike">
                <a:solidFill>
                  <a:srgbClr val="000000"/>
                </a:solidFill>
                <a:latin typeface="Times New Roman"/>
              </a:defRPr>
            </a:lvl1pPr>
          </a:lstStyle>
          <a:p>
            <a:pPr indent="0" algn="r">
              <a:lnSpc>
                <a:spcPct val="100000"/>
              </a:lnSpc>
              <a:buNone/>
            </a:pPr>
            <a:fld id="{014BC100-3FE4-411B-B00D-1A6A1D3F926E}" type="slidenum">
              <a:rPr b="0" lang="en-IN" sz="1200" spc="-1" strike="noStrike">
                <a:solidFill>
                  <a:srgbClr val="000000"/>
                </a:solidFill>
                <a:latin typeface="Times New Roman"/>
              </a:rPr>
              <a:t>&lt;number&gt;</a:t>
            </a:fld>
            <a:endParaRPr b="0" lang="en-IN"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indent="0" algn="ctr">
              <a:buNone/>
            </a:pPr>
            <a:endParaRPr b="0" lang="en-IN"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82E3BAD-68FB-481E-8D38-490FEC4F158A}" type="slidenum">
              <a:t>&lt;#&gt;</a:t>
            </a:fld>
          </a:p>
        </p:txBody>
      </p:sp>
      <p:sp>
        <p:nvSpPr>
          <p:cNvPr id="6" name="PlaceHolder 5"/>
          <p:cNvSpPr>
            <a:spLocks noGrp="1"/>
          </p:cNvSpPr>
          <p:nvPr>
            <p:ph type="dt" idx="1"/>
          </p:nvPr>
        </p:nvSpPr>
        <p:spPr/>
        <p:txBody>
          <a:bodyPr/>
          <a:p>
            <a:r>
              <a:rPr lang="en-IN"/>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p>
            <a:r>
              <a:t>Footer</a:t>
            </a:r>
          </a:p>
        </p:txBody>
      </p:sp>
      <p:sp>
        <p:nvSpPr>
          <p:cNvPr id="3" name="PlaceHolder 2"/>
          <p:cNvSpPr>
            <a:spLocks noGrp="1"/>
          </p:cNvSpPr>
          <p:nvPr>
            <p:ph type="sldNum" idx="30"/>
          </p:nvPr>
        </p:nvSpPr>
        <p:spPr/>
        <p:txBody>
          <a:bodyPr/>
          <a:p>
            <a:fld id="{1EC6B317-9CDC-4BB8-AF3A-18CD76D22E6C}" type="slidenum">
              <a:t>&lt;#&gt;</a:t>
            </a:fld>
          </a:p>
        </p:txBody>
      </p:sp>
      <p:sp>
        <p:nvSpPr>
          <p:cNvPr id="4" name="PlaceHolder 3"/>
          <p:cNvSpPr>
            <a:spLocks noGrp="1"/>
          </p:cNvSpPr>
          <p:nvPr>
            <p:ph type="dt" idx="28"/>
          </p:nvPr>
        </p:nvSpPr>
        <p:spPr/>
        <p:txBody>
          <a:bodyPr/>
          <a:p>
            <a:r>
              <a:rPr lang="en-IN"/>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p>
            <a:r>
              <a:t>Footer</a:t>
            </a:r>
          </a:p>
        </p:txBody>
      </p:sp>
      <p:sp>
        <p:nvSpPr>
          <p:cNvPr id="3" name="PlaceHolder 2"/>
          <p:cNvSpPr>
            <a:spLocks noGrp="1"/>
          </p:cNvSpPr>
          <p:nvPr>
            <p:ph type="sldNum" idx="33"/>
          </p:nvPr>
        </p:nvSpPr>
        <p:spPr/>
        <p:txBody>
          <a:bodyPr/>
          <a:p>
            <a:fld id="{3A624F65-06F8-401C-BF71-A062564FA9E5}" type="slidenum">
              <a:t>&lt;#&gt;</a:t>
            </a:fld>
          </a:p>
        </p:txBody>
      </p:sp>
      <p:sp>
        <p:nvSpPr>
          <p:cNvPr id="4" name="PlaceHolder 3"/>
          <p:cNvSpPr>
            <a:spLocks noGrp="1"/>
          </p:cNvSpPr>
          <p:nvPr>
            <p:ph type="dt" idx="31"/>
          </p:nvPr>
        </p:nvSpPr>
        <p:spPr/>
        <p:txBody>
          <a:bodyPr/>
          <a:p>
            <a:r>
              <a:rPr lang="en-IN"/>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D968C36-3B40-441F-B698-5F78EE406EB5}" type="slidenum">
              <a:t>&lt;#&gt;</a:t>
            </a:fld>
          </a:p>
        </p:txBody>
      </p:sp>
      <p:sp>
        <p:nvSpPr>
          <p:cNvPr id="4" name="PlaceHolder 3"/>
          <p:cNvSpPr>
            <a:spLocks noGrp="1"/>
          </p:cNvSpPr>
          <p:nvPr>
            <p:ph type="dt" idx="4"/>
          </p:nvPr>
        </p:nvSpPr>
        <p:spPr/>
        <p:txBody>
          <a:bodyPr/>
          <a:p>
            <a:r>
              <a:rPr lang="en-IN"/>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72EF4E35-E2E1-4713-9DC7-2C6F77390C83}" type="slidenum">
              <a:t>&lt;#&gt;</a:t>
            </a:fld>
          </a:p>
        </p:txBody>
      </p:sp>
      <p:sp>
        <p:nvSpPr>
          <p:cNvPr id="4" name="PlaceHolder 3"/>
          <p:cNvSpPr>
            <a:spLocks noGrp="1"/>
          </p:cNvSpPr>
          <p:nvPr>
            <p:ph type="dt" idx="7"/>
          </p:nvPr>
        </p:nvSpPr>
        <p:spPr/>
        <p:txBody>
          <a:bodyPr/>
          <a:p>
            <a:r>
              <a:rPr lang="en-IN"/>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ptos"/>
            </a:endParaRPr>
          </a:p>
        </p:txBody>
      </p:sp>
      <p:sp>
        <p:nvSpPr>
          <p:cNvPr id="23"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chemeClr val="dk1"/>
              </a:solidFill>
              <a:latin typeface="Aptos"/>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FFB9E5F8-5B07-4CFD-9A8F-C4FE67B58590}" type="slidenum">
              <a:t>&lt;#&gt;</a:t>
            </a:fld>
          </a:p>
        </p:txBody>
      </p:sp>
      <p:sp>
        <p:nvSpPr>
          <p:cNvPr id="6" name="PlaceHolder 5"/>
          <p:cNvSpPr>
            <a:spLocks noGrp="1"/>
          </p:cNvSpPr>
          <p:nvPr>
            <p:ph type="dt" idx="10"/>
          </p:nvPr>
        </p:nvSpPr>
        <p:spPr/>
        <p:txBody>
          <a:bodyPr/>
          <a:p>
            <a:r>
              <a:rPr lang="en-IN"/>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B687395F-0611-4BEA-97F0-78624D2B3D72}" type="slidenum">
              <a:t>&lt;#&gt;</a:t>
            </a:fld>
          </a:p>
        </p:txBody>
      </p:sp>
      <p:sp>
        <p:nvSpPr>
          <p:cNvPr id="4" name="PlaceHolder 3"/>
          <p:cNvSpPr>
            <a:spLocks noGrp="1"/>
          </p:cNvSpPr>
          <p:nvPr>
            <p:ph type="dt" idx="13"/>
          </p:nvPr>
        </p:nvSpPr>
        <p:spPr/>
        <p:txBody>
          <a:bodyPr/>
          <a:p>
            <a:r>
              <a:rPr lang="en-IN"/>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ptos"/>
            </a:endParaRPr>
          </a:p>
        </p:txBody>
      </p:sp>
      <p:sp>
        <p:nvSpPr>
          <p:cNvPr id="36"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chemeClr val="dk1"/>
              </a:solidFill>
              <a:latin typeface="Aptos"/>
            </a:endParaRPr>
          </a:p>
        </p:txBody>
      </p:sp>
      <p:sp>
        <p:nvSpPr>
          <p:cNvPr id="3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indent="0">
              <a:lnSpc>
                <a:spcPct val="90000"/>
              </a:lnSpc>
              <a:spcBef>
                <a:spcPts val="1417"/>
              </a:spcBef>
              <a:buNone/>
            </a:pPr>
            <a:endParaRPr b="0" lang="en-US" sz="2800" spc="-1" strike="noStrike">
              <a:solidFill>
                <a:schemeClr val="dk1"/>
              </a:solidFill>
              <a:latin typeface="Aptos"/>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BD3F5F5C-E960-4D60-A311-49DDA128D5A3}" type="slidenum">
              <a:t>&lt;#&gt;</a:t>
            </a:fld>
          </a:p>
        </p:txBody>
      </p:sp>
      <p:sp>
        <p:nvSpPr>
          <p:cNvPr id="7" name="PlaceHolder 6"/>
          <p:cNvSpPr>
            <a:spLocks noGrp="1"/>
          </p:cNvSpPr>
          <p:nvPr>
            <p:ph type="dt" idx="16"/>
          </p:nvPr>
        </p:nvSpPr>
        <p:spPr/>
        <p:txBody>
          <a:bodyPr/>
          <a:p>
            <a:r>
              <a:rPr lang="en-IN"/>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p>
            <a:r>
              <a:t>Footer</a:t>
            </a:r>
          </a:p>
        </p:txBody>
      </p:sp>
      <p:sp>
        <p:nvSpPr>
          <p:cNvPr id="3" name="PlaceHolder 2"/>
          <p:cNvSpPr>
            <a:spLocks noGrp="1"/>
          </p:cNvSpPr>
          <p:nvPr>
            <p:ph type="sldNum" idx="21"/>
          </p:nvPr>
        </p:nvSpPr>
        <p:spPr/>
        <p:txBody>
          <a:bodyPr/>
          <a:p>
            <a:fld id="{DAB6D9B4-F9F9-41F9-AAA8-2129C99B4671}" type="slidenum">
              <a:t>&lt;#&gt;</a:t>
            </a:fld>
          </a:p>
        </p:txBody>
      </p:sp>
      <p:sp>
        <p:nvSpPr>
          <p:cNvPr id="4" name="PlaceHolder 3"/>
          <p:cNvSpPr>
            <a:spLocks noGrp="1"/>
          </p:cNvSpPr>
          <p:nvPr>
            <p:ph type="dt" idx="19"/>
          </p:nvPr>
        </p:nvSpPr>
        <p:spPr/>
        <p:txBody>
          <a:bodyPr/>
          <a:p>
            <a:r>
              <a:rPr lang="en-IN"/>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Aptos"/>
            </a:endParaRPr>
          </a:p>
        </p:txBody>
      </p:sp>
      <p:sp>
        <p:nvSpPr>
          <p:cNvPr id="3" name="PlaceHolder 2"/>
          <p:cNvSpPr>
            <a:spLocks noGrp="1"/>
          </p:cNvSpPr>
          <p:nvPr>
            <p:ph type="ftr" idx="23"/>
          </p:nvPr>
        </p:nvSpPr>
        <p:spPr/>
        <p:txBody>
          <a:bodyPr/>
          <a:p>
            <a:r>
              <a:t>Footer</a:t>
            </a:r>
          </a:p>
        </p:txBody>
      </p:sp>
      <p:sp>
        <p:nvSpPr>
          <p:cNvPr id="4" name="PlaceHolder 3"/>
          <p:cNvSpPr>
            <a:spLocks noGrp="1"/>
          </p:cNvSpPr>
          <p:nvPr>
            <p:ph type="sldNum" idx="24"/>
          </p:nvPr>
        </p:nvSpPr>
        <p:spPr/>
        <p:txBody>
          <a:bodyPr/>
          <a:p>
            <a:fld id="{3F0A5A19-0FB2-482F-9A95-156BDA357747}" type="slidenum">
              <a:t>&lt;#&gt;</a:t>
            </a:fld>
          </a:p>
        </p:txBody>
      </p:sp>
      <p:sp>
        <p:nvSpPr>
          <p:cNvPr id="5" name="PlaceHolder 4"/>
          <p:cNvSpPr>
            <a:spLocks noGrp="1"/>
          </p:cNvSpPr>
          <p:nvPr>
            <p:ph type="dt" idx="22"/>
          </p:nvPr>
        </p:nvSpPr>
        <p:spPr/>
        <p:txBody>
          <a:bodyPr/>
          <a:p>
            <a:r>
              <a:rPr lang="en-IN"/>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p>
            <a:r>
              <a:t>Footer</a:t>
            </a:r>
          </a:p>
        </p:txBody>
      </p:sp>
      <p:sp>
        <p:nvSpPr>
          <p:cNvPr id="3" name="PlaceHolder 2"/>
          <p:cNvSpPr>
            <a:spLocks noGrp="1"/>
          </p:cNvSpPr>
          <p:nvPr>
            <p:ph type="sldNum" idx="27"/>
          </p:nvPr>
        </p:nvSpPr>
        <p:spPr/>
        <p:txBody>
          <a:bodyPr/>
          <a:p>
            <a:fld id="{625A44D3-1746-428B-8335-93A7B5C698D7}" type="slidenum">
              <a:t>&lt;#&gt;</a:t>
            </a:fld>
          </a:p>
        </p:txBody>
      </p:sp>
      <p:sp>
        <p:nvSpPr>
          <p:cNvPr id="4" name="PlaceHolder 3"/>
          <p:cNvSpPr>
            <a:spLocks noGrp="1"/>
          </p:cNvSpPr>
          <p:nvPr>
            <p:ph type="dt" idx="25"/>
          </p:nvPr>
        </p:nvSpPr>
        <p:spPr/>
        <p:txBody>
          <a:bodyPr/>
          <a:p>
            <a:r>
              <a:rPr lang="en-IN"/>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Autofit/>
          </a:bodyPr>
          <a:p>
            <a:pPr indent="0" algn="ctr" defTabSz="914400">
              <a:lnSpc>
                <a:spcPct val="90000"/>
              </a:lnSpc>
              <a:buNone/>
            </a:pPr>
            <a:r>
              <a:rPr b="0" lang="en-US" sz="6000" spc="-1" strike="noStrike">
                <a:solidFill>
                  <a:schemeClr val="dk1"/>
                </a:solidFill>
                <a:latin typeface="Aptos Display"/>
              </a:rPr>
              <a:t>Click </a:t>
            </a:r>
            <a:r>
              <a:rPr b="0" lang="en-US" sz="6000" spc="-1" strike="noStrike">
                <a:solidFill>
                  <a:schemeClr val="dk1"/>
                </a:solidFill>
                <a:latin typeface="Aptos Display"/>
              </a:rPr>
              <a:t>to edit </a:t>
            </a:r>
            <a:r>
              <a:rPr b="0" lang="en-US" sz="6000" spc="-1" strike="noStrike">
                <a:solidFill>
                  <a:schemeClr val="dk1"/>
                </a:solidFill>
                <a:latin typeface="Aptos Display"/>
              </a:rPr>
              <a:t>Master </a:t>
            </a:r>
            <a:r>
              <a:rPr b="0" lang="en-US" sz="6000" spc="-1" strike="noStrike">
                <a:solidFill>
                  <a:schemeClr val="dk1"/>
                </a:solidFill>
                <a:latin typeface="Aptos Display"/>
              </a:rPr>
              <a:t>title </a:t>
            </a:r>
            <a:r>
              <a:rPr b="0" lang="en-US" sz="6000" spc="-1" strike="noStrike">
                <a:solidFill>
                  <a:schemeClr val="dk1"/>
                </a:solidFill>
                <a:latin typeface="Aptos Display"/>
              </a:rPr>
              <a:t>style</a:t>
            </a:r>
            <a:endParaRPr b="0" lang="en-US" sz="6000" spc="-1" strike="noStrike">
              <a:solidFill>
                <a:schemeClr val="dk1"/>
              </a:solidFill>
              <a:latin typeface="Aptos"/>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BC49CC90-4B89-43F4-92A9-A54D691841E4}"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chemeClr val="dk1"/>
                </a:solidFill>
                <a:latin typeface="Aptos"/>
              </a:rPr>
              <a:t>Click to edit the outline text format</a:t>
            </a:r>
            <a:endParaRPr b="0" lang="en-US" sz="2800" spc="-1" strike="noStrike">
              <a:solidFill>
                <a:schemeClr val="dk1"/>
              </a:solidFill>
              <a:latin typeface="Aptos"/>
            </a:endParaRPr>
          </a:p>
          <a:p>
            <a:pPr lvl="1" marL="864000" indent="-324000">
              <a:lnSpc>
                <a:spcPct val="90000"/>
              </a:lnSpc>
              <a:spcBef>
                <a:spcPts val="1134"/>
              </a:spcBef>
              <a:buClr>
                <a:srgbClr val="000000"/>
              </a:buClr>
              <a:buSzPct val="75000"/>
              <a:buFont typeface="Symbol" charset="2"/>
              <a:buChar char=""/>
            </a:pPr>
            <a:r>
              <a:rPr b="0" lang="en-US" sz="2000" spc="-1" strike="noStrike">
                <a:solidFill>
                  <a:schemeClr val="dk1"/>
                </a:solidFill>
                <a:latin typeface="Aptos"/>
              </a:rPr>
              <a:t>Second Outline Level</a:t>
            </a:r>
            <a:endParaRPr b="0" lang="en-US" sz="2000" spc="-1" strike="noStrike">
              <a:solidFill>
                <a:schemeClr val="dk1"/>
              </a:solidFill>
              <a:latin typeface="Aptos"/>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chemeClr val="dk1"/>
                </a:solidFill>
                <a:latin typeface="Aptos"/>
              </a:rPr>
              <a:t>Third Outline Level</a:t>
            </a:r>
            <a:endParaRPr b="0" lang="en-US" sz="1800" spc="-1" strike="noStrike">
              <a:solidFill>
                <a:schemeClr val="dk1"/>
              </a:solidFill>
              <a:latin typeface="Aptos"/>
            </a:endParaRPr>
          </a:p>
          <a:p>
            <a:pPr lvl="3" marL="1728000" indent="-216000">
              <a:lnSpc>
                <a:spcPct val="90000"/>
              </a:lnSpc>
              <a:spcBef>
                <a:spcPts val="567"/>
              </a:spcBef>
              <a:buClr>
                <a:srgbClr val="000000"/>
              </a:buClr>
              <a:buSzPct val="75000"/>
              <a:buFont typeface="Symbol" charset="2"/>
              <a:buChar char=""/>
            </a:pPr>
            <a:r>
              <a:rPr b="0" lang="en-US" sz="1800" spc="-1" strike="noStrike">
                <a:solidFill>
                  <a:schemeClr val="dk1"/>
                </a:solidFill>
                <a:latin typeface="Aptos"/>
              </a:rPr>
              <a:t>Fourth Outline Level</a:t>
            </a:r>
            <a:endParaRPr b="0" lang="en-US" sz="1800" spc="-1" strike="noStrike">
              <a:solidFill>
                <a:schemeClr val="dk1"/>
              </a:solidFill>
              <a:latin typeface="Aptos"/>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ptos"/>
              </a:rPr>
              <a:t>Fifth Outline Level</a:t>
            </a:r>
            <a:endParaRPr b="0" lang="en-US" sz="2000" spc="-1" strike="noStrike">
              <a:solidFill>
                <a:schemeClr val="dk1"/>
              </a:solidFill>
              <a:latin typeface="Aptos"/>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ptos"/>
              </a:rPr>
              <a:t>Sixth Outline Level</a:t>
            </a:r>
            <a:endParaRPr b="0" lang="en-US" sz="2000" spc="-1" strike="noStrike">
              <a:solidFill>
                <a:schemeClr val="dk1"/>
              </a:solidFill>
              <a:latin typeface="Aptos"/>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chemeClr val="dk1"/>
                </a:solidFill>
                <a:latin typeface="Aptos"/>
              </a:rPr>
              <a:t>Seventh Outline Level</a:t>
            </a:r>
            <a:endParaRPr b="0" lang="en-US" sz="2000" spc="-1" strike="noStrike">
              <a:solidFill>
                <a:schemeClr val="dk1"/>
              </a:solidFill>
              <a:latin typeface="Aptos"/>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en-US" sz="3200" spc="-1" strike="noStrike">
                <a:solidFill>
                  <a:schemeClr val="dk1"/>
                </a:solidFill>
                <a:latin typeface="Aptos Display"/>
              </a:rPr>
              <a:t>Click to edit Master title style</a:t>
            </a:r>
            <a:endParaRPr b="0" lang="en-US" sz="3200" spc="-1" strike="noStrike">
              <a:solidFill>
                <a:schemeClr val="dk1"/>
              </a:solidFill>
              <a:latin typeface="Aptos"/>
            </a:endParaRPr>
          </a:p>
        </p:txBody>
      </p:sp>
      <p:sp>
        <p:nvSpPr>
          <p:cNvPr id="55" name="PlaceHolder 2"/>
          <p:cNvSpPr>
            <a:spLocks noGrp="1"/>
          </p:cNvSpPr>
          <p:nvPr>
            <p:ph type="body"/>
          </p:nvPr>
        </p:nvSpPr>
        <p:spPr>
          <a:xfrm>
            <a:off x="5183280" y="987480"/>
            <a:ext cx="6171840" cy="48733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3200" spc="-1" strike="noStrike">
                <a:solidFill>
                  <a:schemeClr val="dk1"/>
                </a:solidFill>
                <a:latin typeface="Aptos"/>
              </a:rPr>
              <a:t>Click to edit Master text styles</a:t>
            </a:r>
            <a:endParaRPr b="0" lang="en-US" sz="32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800" spc="-1" strike="noStrike">
                <a:solidFill>
                  <a:schemeClr val="dk1"/>
                </a:solidFill>
                <a:latin typeface="Aptos"/>
              </a:rPr>
              <a:t>Second level</a:t>
            </a:r>
            <a:endParaRPr b="0" lang="en-US" sz="28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Third level</a:t>
            </a:r>
            <a:endParaRPr b="0" lang="en-US" sz="24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Fourth level</a:t>
            </a:r>
            <a:endParaRPr b="0" lang="en-US" sz="20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Fifth level</a:t>
            </a:r>
            <a:endParaRPr b="0" lang="en-US" sz="2000" spc="-1" strike="noStrike">
              <a:solidFill>
                <a:schemeClr val="dk1"/>
              </a:solidFill>
              <a:latin typeface="Aptos"/>
            </a:endParaRPr>
          </a:p>
        </p:txBody>
      </p:sp>
      <p:sp>
        <p:nvSpPr>
          <p:cNvPr id="56"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1600" spc="-1" strike="noStrike">
                <a:solidFill>
                  <a:schemeClr val="dk1"/>
                </a:solidFill>
                <a:latin typeface="Aptos"/>
              </a:rPr>
              <a:t>Click to edit Master text styles</a:t>
            </a:r>
            <a:endParaRPr b="0" lang="en-US" sz="1600" spc="-1" strike="noStrike">
              <a:solidFill>
                <a:schemeClr val="dk1"/>
              </a:solidFill>
              <a:latin typeface="Aptos"/>
            </a:endParaRPr>
          </a:p>
        </p:txBody>
      </p:sp>
      <p:sp>
        <p:nvSpPr>
          <p:cNvPr id="57" name="PlaceHolder 4"/>
          <p:cNvSpPr>
            <a:spLocks noGrp="1"/>
          </p:cNvSpPr>
          <p:nvPr>
            <p:ph type="dt" idx="28"/>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58" name="PlaceHolder 5"/>
          <p:cNvSpPr>
            <a:spLocks noGrp="1"/>
          </p:cNvSpPr>
          <p:nvPr>
            <p:ph type="ftr" idx="29"/>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59" name="PlaceHolder 6"/>
          <p:cNvSpPr>
            <a:spLocks noGrp="1"/>
          </p:cNvSpPr>
          <p:nvPr>
            <p:ph type="sldNum" idx="30"/>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319F7BD5-ACEC-4069-8C0B-4EA0DAC2FC8D}"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839880" y="457200"/>
            <a:ext cx="3931920" cy="1599840"/>
          </a:xfrm>
          <a:prstGeom prst="rect">
            <a:avLst/>
          </a:prstGeom>
          <a:noFill/>
          <a:ln w="0">
            <a:noFill/>
          </a:ln>
        </p:spPr>
        <p:txBody>
          <a:bodyPr lIns="91440" rIns="91440" tIns="45720" bIns="45720" anchor="b">
            <a:noAutofit/>
          </a:bodyPr>
          <a:p>
            <a:pPr indent="0" defTabSz="914400">
              <a:lnSpc>
                <a:spcPct val="90000"/>
              </a:lnSpc>
              <a:buNone/>
            </a:pPr>
            <a:r>
              <a:rPr b="0" lang="en-US" sz="3200" spc="-1" strike="noStrike">
                <a:solidFill>
                  <a:schemeClr val="dk1"/>
                </a:solidFill>
                <a:latin typeface="Aptos Display"/>
              </a:rPr>
              <a:t>Click to edit Master title style</a:t>
            </a:r>
            <a:endParaRPr b="0" lang="en-US" sz="3200" spc="-1" strike="noStrike">
              <a:solidFill>
                <a:schemeClr val="dk1"/>
              </a:solidFill>
              <a:latin typeface="Aptos"/>
            </a:endParaRPr>
          </a:p>
        </p:txBody>
      </p:sp>
      <p:sp>
        <p:nvSpPr>
          <p:cNvPr id="61" name="PlaceHolder 2"/>
          <p:cNvSpPr>
            <a:spLocks noGrp="1"/>
          </p:cNvSpPr>
          <p:nvPr>
            <p:ph type="body"/>
          </p:nvPr>
        </p:nvSpPr>
        <p:spPr>
          <a:xfrm>
            <a:off x="5183280" y="987480"/>
            <a:ext cx="6171840" cy="487332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en-US" sz="3200" spc="-1" strike="noStrike">
                <a:solidFill>
                  <a:schemeClr val="dk1"/>
                </a:solidFill>
                <a:latin typeface="Aptos"/>
              </a:rPr>
              <a:t>Click to edit the outline text format</a:t>
            </a:r>
            <a:endParaRPr b="0" lang="en-US" sz="3200" spc="-1" strike="noStrike">
              <a:solidFill>
                <a:schemeClr val="dk1"/>
              </a:solidFill>
              <a:latin typeface="Aptos"/>
            </a:endParaRPr>
          </a:p>
          <a:p>
            <a:pPr lvl="1" marL="864000" indent="-324000">
              <a:lnSpc>
                <a:spcPct val="90000"/>
              </a:lnSpc>
              <a:spcBef>
                <a:spcPts val="1134"/>
              </a:spcBef>
              <a:buClr>
                <a:srgbClr val="000000"/>
              </a:buClr>
              <a:buSzPct val="75000"/>
              <a:buFont typeface="Symbol" charset="2"/>
              <a:buChar char=""/>
            </a:pPr>
            <a:r>
              <a:rPr b="0" lang="en-US" sz="3200" spc="-1" strike="noStrike">
                <a:solidFill>
                  <a:schemeClr val="dk1"/>
                </a:solidFill>
                <a:latin typeface="Aptos"/>
              </a:rPr>
              <a:t>Second Outline Level</a:t>
            </a:r>
            <a:endParaRPr b="0" lang="en-US" sz="3200" spc="-1" strike="noStrike">
              <a:solidFill>
                <a:schemeClr val="dk1"/>
              </a:solidFill>
              <a:latin typeface="Aptos"/>
            </a:endParaRPr>
          </a:p>
          <a:p>
            <a:pPr lvl="2" marL="1296000" indent="-288000">
              <a:lnSpc>
                <a:spcPct val="90000"/>
              </a:lnSpc>
              <a:spcBef>
                <a:spcPts val="850"/>
              </a:spcBef>
              <a:buClr>
                <a:srgbClr val="000000"/>
              </a:buClr>
              <a:buSzPct val="45000"/>
              <a:buFont typeface="Wingdings" charset="2"/>
              <a:buChar char=""/>
            </a:pPr>
            <a:r>
              <a:rPr b="0" lang="en-US" sz="3200" spc="-1" strike="noStrike">
                <a:solidFill>
                  <a:schemeClr val="dk1"/>
                </a:solidFill>
                <a:latin typeface="Aptos"/>
              </a:rPr>
              <a:t>Third Outline Level</a:t>
            </a:r>
            <a:endParaRPr b="0" lang="en-US" sz="3200" spc="-1" strike="noStrike">
              <a:solidFill>
                <a:schemeClr val="dk1"/>
              </a:solidFill>
              <a:latin typeface="Aptos"/>
            </a:endParaRPr>
          </a:p>
          <a:p>
            <a:pPr lvl="3" marL="1728000" indent="-216000">
              <a:lnSpc>
                <a:spcPct val="90000"/>
              </a:lnSpc>
              <a:spcBef>
                <a:spcPts val="567"/>
              </a:spcBef>
              <a:buClr>
                <a:srgbClr val="000000"/>
              </a:buClr>
              <a:buSzPct val="75000"/>
              <a:buFont typeface="Symbol" charset="2"/>
              <a:buChar char=""/>
            </a:pPr>
            <a:r>
              <a:rPr b="0" lang="en-US" sz="3200" spc="-1" strike="noStrike">
                <a:solidFill>
                  <a:schemeClr val="dk1"/>
                </a:solidFill>
                <a:latin typeface="Aptos"/>
              </a:rPr>
              <a:t>Fourth Outline Level</a:t>
            </a:r>
            <a:endParaRPr b="0" lang="en-US" sz="3200" spc="-1" strike="noStrike">
              <a:solidFill>
                <a:schemeClr val="dk1"/>
              </a:solidFill>
              <a:latin typeface="Aptos"/>
            </a:endParaRPr>
          </a:p>
          <a:p>
            <a:pPr lvl="4" marL="2160000" indent="-216000">
              <a:lnSpc>
                <a:spcPct val="90000"/>
              </a:lnSpc>
              <a:spcBef>
                <a:spcPts val="283"/>
              </a:spcBef>
              <a:buClr>
                <a:srgbClr val="000000"/>
              </a:buClr>
              <a:buSzPct val="45000"/>
              <a:buFont typeface="Wingdings" charset="2"/>
              <a:buChar char=""/>
            </a:pPr>
            <a:r>
              <a:rPr b="0" lang="en-US" sz="3200" spc="-1" strike="noStrike">
                <a:solidFill>
                  <a:schemeClr val="dk1"/>
                </a:solidFill>
                <a:latin typeface="Aptos"/>
              </a:rPr>
              <a:t>Fifth Outline Level</a:t>
            </a:r>
            <a:endParaRPr b="0" lang="en-US" sz="3200" spc="-1" strike="noStrike">
              <a:solidFill>
                <a:schemeClr val="dk1"/>
              </a:solidFill>
              <a:latin typeface="Aptos"/>
            </a:endParaRPr>
          </a:p>
          <a:p>
            <a:pPr lvl="5" marL="2592000" indent="-216000">
              <a:lnSpc>
                <a:spcPct val="90000"/>
              </a:lnSpc>
              <a:spcBef>
                <a:spcPts val="283"/>
              </a:spcBef>
              <a:buClr>
                <a:srgbClr val="000000"/>
              </a:buClr>
              <a:buSzPct val="45000"/>
              <a:buFont typeface="Wingdings" charset="2"/>
              <a:buChar char=""/>
            </a:pPr>
            <a:r>
              <a:rPr b="0" lang="en-US" sz="3200" spc="-1" strike="noStrike">
                <a:solidFill>
                  <a:schemeClr val="dk1"/>
                </a:solidFill>
                <a:latin typeface="Aptos"/>
              </a:rPr>
              <a:t>Sixth Outline Level</a:t>
            </a:r>
            <a:endParaRPr b="0" lang="en-US" sz="3200" spc="-1" strike="noStrike">
              <a:solidFill>
                <a:schemeClr val="dk1"/>
              </a:solidFill>
              <a:latin typeface="Aptos"/>
            </a:endParaRPr>
          </a:p>
          <a:p>
            <a:pPr lvl="6" marL="3024000" indent="-216000">
              <a:lnSpc>
                <a:spcPct val="90000"/>
              </a:lnSpc>
              <a:spcBef>
                <a:spcPts val="283"/>
              </a:spcBef>
              <a:buClr>
                <a:srgbClr val="000000"/>
              </a:buClr>
              <a:buSzPct val="45000"/>
              <a:buFont typeface="Wingdings" charset="2"/>
              <a:buChar char=""/>
            </a:pPr>
            <a:r>
              <a:rPr b="0" lang="en-US" sz="3200" spc="-1" strike="noStrike">
                <a:solidFill>
                  <a:schemeClr val="dk1"/>
                </a:solidFill>
                <a:latin typeface="Aptos"/>
              </a:rPr>
              <a:t>Seventh Outline Level</a:t>
            </a:r>
            <a:endParaRPr b="0" lang="en-US" sz="3200" spc="-1" strike="noStrike">
              <a:solidFill>
                <a:schemeClr val="dk1"/>
              </a:solidFill>
              <a:latin typeface="Aptos"/>
            </a:endParaRPr>
          </a:p>
        </p:txBody>
      </p:sp>
      <p:sp>
        <p:nvSpPr>
          <p:cNvPr id="62" name="PlaceHolder 3"/>
          <p:cNvSpPr>
            <a:spLocks noGrp="1"/>
          </p:cNvSpPr>
          <p:nvPr>
            <p:ph type="body"/>
          </p:nvPr>
        </p:nvSpPr>
        <p:spPr>
          <a:xfrm>
            <a:off x="839880" y="2057400"/>
            <a:ext cx="3931920" cy="381132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1600" spc="-1" strike="noStrike">
                <a:solidFill>
                  <a:schemeClr val="dk1"/>
                </a:solidFill>
                <a:latin typeface="Aptos"/>
              </a:rPr>
              <a:t>Click to edit Master text styles</a:t>
            </a:r>
            <a:endParaRPr b="0" lang="en-US" sz="1600" spc="-1" strike="noStrike">
              <a:solidFill>
                <a:schemeClr val="dk1"/>
              </a:solidFill>
              <a:latin typeface="Aptos"/>
            </a:endParaRPr>
          </a:p>
        </p:txBody>
      </p:sp>
      <p:sp>
        <p:nvSpPr>
          <p:cNvPr id="63" name="PlaceHolder 4"/>
          <p:cNvSpPr>
            <a:spLocks noGrp="1"/>
          </p:cNvSpPr>
          <p:nvPr>
            <p:ph type="dt" idx="31"/>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64" name="PlaceHolder 5"/>
          <p:cNvSpPr>
            <a:spLocks noGrp="1"/>
          </p:cNvSpPr>
          <p:nvPr>
            <p:ph type="ftr" idx="32"/>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65" name="PlaceHolder 6"/>
          <p:cNvSpPr>
            <a:spLocks noGrp="1"/>
          </p:cNvSpPr>
          <p:nvPr>
            <p:ph type="sldNum" idx="33"/>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B1609338-3E45-4243-8DB5-54F6F1190E5C}"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8"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9" name="PlaceHolder 3"/>
          <p:cNvSpPr>
            <a:spLocks noGrp="1"/>
          </p:cNvSpPr>
          <p:nvPr>
            <p:ph type="dt" idx="4"/>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10" name="PlaceHolder 4"/>
          <p:cNvSpPr>
            <a:spLocks noGrp="1"/>
          </p:cNvSpPr>
          <p:nvPr>
            <p:ph type="ftr" idx="5"/>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11" name="PlaceHolder 5"/>
          <p:cNvSpPr>
            <a:spLocks noGrp="1"/>
          </p:cNvSpPr>
          <p:nvPr>
            <p:ph type="sldNum" idx="6"/>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9DF8E309-EAD5-4DEC-8AA4-878CD2BF1B7E}"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PlaceHolder 1"/>
          <p:cNvSpPr>
            <a:spLocks noGrp="1"/>
          </p:cNvSpPr>
          <p:nvPr>
            <p:ph type="title"/>
          </p:nvPr>
        </p:nvSpPr>
        <p:spPr>
          <a:xfrm>
            <a:off x="8724960" y="365040"/>
            <a:ext cx="2628720" cy="5811480"/>
          </a:xfrm>
          <a:prstGeom prst="rect">
            <a:avLst/>
          </a:prstGeom>
          <a:noFill/>
          <a:ln w="0">
            <a:noFill/>
          </a:ln>
        </p:spPr>
        <p:txBody>
          <a:bodyPr lIns="91440" rIns="91440" tIns="45720" bIns="45720" anchor="ctr" vert="eaVert">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13" name="PlaceHolder 2"/>
          <p:cNvSpPr>
            <a:spLocks noGrp="1"/>
          </p:cNvSpPr>
          <p:nvPr>
            <p:ph type="body"/>
          </p:nvPr>
        </p:nvSpPr>
        <p:spPr>
          <a:xfrm>
            <a:off x="838080" y="365040"/>
            <a:ext cx="7733880" cy="581148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14" name="PlaceHolder 3"/>
          <p:cNvSpPr>
            <a:spLocks noGrp="1"/>
          </p:cNvSpPr>
          <p:nvPr>
            <p:ph type="dt" idx="7"/>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15" name="PlaceHolder 4"/>
          <p:cNvSpPr>
            <a:spLocks noGrp="1"/>
          </p:cNvSpPr>
          <p:nvPr>
            <p:ph type="ftr" idx="8"/>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16" name="PlaceHolder 5"/>
          <p:cNvSpPr>
            <a:spLocks noGrp="1"/>
          </p:cNvSpPr>
          <p:nvPr>
            <p:ph type="sldNum" idx="9"/>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1C4D7F84-99A8-49E4-8BB5-27F3F2EFD108}"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18" name="PlaceHolder 2"/>
          <p:cNvSpPr>
            <a:spLocks noGrp="1"/>
          </p:cNvSpPr>
          <p:nvPr>
            <p:ph type="body"/>
          </p:nvPr>
        </p:nvSpPr>
        <p:spPr>
          <a:xfrm>
            <a:off x="838080" y="1825560"/>
            <a:ext cx="1051524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19" name="PlaceHolder 3"/>
          <p:cNvSpPr>
            <a:spLocks noGrp="1"/>
          </p:cNvSpPr>
          <p:nvPr>
            <p:ph type="dt" idx="10"/>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20" name="PlaceHolder 4"/>
          <p:cNvSpPr>
            <a:spLocks noGrp="1"/>
          </p:cNvSpPr>
          <p:nvPr>
            <p:ph type="ftr" idx="11"/>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21" name="PlaceHolder 5"/>
          <p:cNvSpPr>
            <a:spLocks noGrp="1"/>
          </p:cNvSpPr>
          <p:nvPr>
            <p:ph type="sldNum" idx="12"/>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D1889FD9-9008-40F3-B040-77D2F99DF4E8}"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831960" y="1709640"/>
            <a:ext cx="10515240" cy="2852280"/>
          </a:xfrm>
          <a:prstGeom prst="rect">
            <a:avLst/>
          </a:prstGeom>
          <a:noFill/>
          <a:ln w="0">
            <a:noFill/>
          </a:ln>
        </p:spPr>
        <p:txBody>
          <a:bodyPr lIns="91440" rIns="91440" tIns="45720" bIns="45720" anchor="b">
            <a:noAutofit/>
          </a:bodyPr>
          <a:p>
            <a:pPr indent="0" defTabSz="914400">
              <a:lnSpc>
                <a:spcPct val="90000"/>
              </a:lnSpc>
              <a:buNone/>
            </a:pPr>
            <a:r>
              <a:rPr b="0" lang="en-US" sz="6000" spc="-1" strike="noStrike">
                <a:solidFill>
                  <a:schemeClr val="dk1"/>
                </a:solidFill>
                <a:latin typeface="Aptos Display"/>
              </a:rPr>
              <a:t>Click to edit Master title style</a:t>
            </a:r>
            <a:endParaRPr b="0" lang="en-US" sz="6000" spc="-1" strike="noStrike">
              <a:solidFill>
                <a:schemeClr val="dk1"/>
              </a:solidFill>
              <a:latin typeface="Aptos"/>
            </a:endParaRPr>
          </a:p>
        </p:txBody>
      </p:sp>
      <p:sp>
        <p:nvSpPr>
          <p:cNvPr id="25" name="PlaceHolder 2"/>
          <p:cNvSpPr>
            <a:spLocks noGrp="1"/>
          </p:cNvSpPr>
          <p:nvPr>
            <p:ph type="body"/>
          </p:nvPr>
        </p:nvSpPr>
        <p:spPr>
          <a:xfrm>
            <a:off x="831960" y="4589640"/>
            <a:ext cx="10515240" cy="149976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en-US" sz="2400" spc="-1" strike="noStrike">
                <a:solidFill>
                  <a:schemeClr val="dk1">
                    <a:tint val="82000"/>
                  </a:schemeClr>
                </a:solidFill>
                <a:latin typeface="Aptos"/>
              </a:rPr>
              <a:t>Click to edit Master text styles</a:t>
            </a:r>
            <a:endParaRPr b="0" lang="en-US" sz="2400" spc="-1" strike="noStrike">
              <a:solidFill>
                <a:schemeClr val="dk1"/>
              </a:solidFill>
              <a:latin typeface="Aptos"/>
            </a:endParaRPr>
          </a:p>
        </p:txBody>
      </p:sp>
      <p:sp>
        <p:nvSpPr>
          <p:cNvPr id="26" name="PlaceHolder 3"/>
          <p:cNvSpPr>
            <a:spLocks noGrp="1"/>
          </p:cNvSpPr>
          <p:nvPr>
            <p:ph type="dt" idx="13"/>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27" name="PlaceHolder 4"/>
          <p:cNvSpPr>
            <a:spLocks noGrp="1"/>
          </p:cNvSpPr>
          <p:nvPr>
            <p:ph type="ftr" idx="14"/>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28" name="PlaceHolder 5"/>
          <p:cNvSpPr>
            <a:spLocks noGrp="1"/>
          </p:cNvSpPr>
          <p:nvPr>
            <p:ph type="sldNum" idx="15"/>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4D4F88EB-4E36-4926-8CE4-7F198AFBE9ED}"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30" name="PlaceHolder 2"/>
          <p:cNvSpPr>
            <a:spLocks noGrp="1"/>
          </p:cNvSpPr>
          <p:nvPr>
            <p:ph type="body"/>
          </p:nvPr>
        </p:nvSpPr>
        <p:spPr>
          <a:xfrm>
            <a:off x="83808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31" name="PlaceHolder 3"/>
          <p:cNvSpPr>
            <a:spLocks noGrp="1"/>
          </p:cNvSpPr>
          <p:nvPr>
            <p:ph type="body"/>
          </p:nvPr>
        </p:nvSpPr>
        <p:spPr>
          <a:xfrm>
            <a:off x="6172200" y="1825560"/>
            <a:ext cx="5181120" cy="435096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32" name="PlaceHolder 4"/>
          <p:cNvSpPr>
            <a:spLocks noGrp="1"/>
          </p:cNvSpPr>
          <p:nvPr>
            <p:ph type="dt" idx="16"/>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33" name="PlaceHolder 5"/>
          <p:cNvSpPr>
            <a:spLocks noGrp="1"/>
          </p:cNvSpPr>
          <p:nvPr>
            <p:ph type="ftr" idx="17"/>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34" name="PlaceHolder 6"/>
          <p:cNvSpPr>
            <a:spLocks noGrp="1"/>
          </p:cNvSpPr>
          <p:nvPr>
            <p:ph type="sldNum" idx="18"/>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BF0B02C7-D174-42B3-A232-3A2952B7954E}"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39" name="PlaceHolder 2"/>
          <p:cNvSpPr>
            <a:spLocks noGrp="1"/>
          </p:cNvSpPr>
          <p:nvPr>
            <p:ph type="body"/>
          </p:nvPr>
        </p:nvSpPr>
        <p:spPr>
          <a:xfrm>
            <a:off x="839880" y="1681200"/>
            <a:ext cx="515736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en-US" sz="2400" spc="-1" strike="noStrike">
                <a:solidFill>
                  <a:schemeClr val="dk1"/>
                </a:solidFill>
                <a:latin typeface="Aptos"/>
              </a:rPr>
              <a:t>Click to edit Master text styles</a:t>
            </a:r>
            <a:endParaRPr b="0" lang="en-US" sz="2400" spc="-1" strike="noStrike">
              <a:solidFill>
                <a:schemeClr val="dk1"/>
              </a:solidFill>
              <a:latin typeface="Aptos"/>
            </a:endParaRPr>
          </a:p>
        </p:txBody>
      </p:sp>
      <p:sp>
        <p:nvSpPr>
          <p:cNvPr id="40" name="PlaceHolder 3"/>
          <p:cNvSpPr>
            <a:spLocks noGrp="1"/>
          </p:cNvSpPr>
          <p:nvPr>
            <p:ph type="body"/>
          </p:nvPr>
        </p:nvSpPr>
        <p:spPr>
          <a:xfrm>
            <a:off x="839880" y="2505240"/>
            <a:ext cx="515736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41" name="PlaceHolder 4"/>
          <p:cNvSpPr>
            <a:spLocks noGrp="1"/>
          </p:cNvSpPr>
          <p:nvPr>
            <p:ph type="body"/>
          </p:nvPr>
        </p:nvSpPr>
        <p:spPr>
          <a:xfrm>
            <a:off x="6172200" y="1681200"/>
            <a:ext cx="5182920" cy="82368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en-US" sz="2400" spc="-1" strike="noStrike">
                <a:solidFill>
                  <a:schemeClr val="dk1"/>
                </a:solidFill>
                <a:latin typeface="Aptos"/>
              </a:rPr>
              <a:t>Click to edit Master text styles</a:t>
            </a:r>
            <a:endParaRPr b="0" lang="en-US" sz="2400" spc="-1" strike="noStrike">
              <a:solidFill>
                <a:schemeClr val="dk1"/>
              </a:solidFill>
              <a:latin typeface="Aptos"/>
            </a:endParaRPr>
          </a:p>
        </p:txBody>
      </p:sp>
      <p:sp>
        <p:nvSpPr>
          <p:cNvPr id="42" name="PlaceHolder 5"/>
          <p:cNvSpPr>
            <a:spLocks noGrp="1"/>
          </p:cNvSpPr>
          <p:nvPr>
            <p:ph type="body"/>
          </p:nvPr>
        </p:nvSpPr>
        <p:spPr>
          <a:xfrm>
            <a:off x="6172200" y="2505240"/>
            <a:ext cx="5182920" cy="3684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en-US" sz="2800" spc="-1" strike="noStrike">
                <a:solidFill>
                  <a:schemeClr val="dk1"/>
                </a:solidFill>
                <a:latin typeface="Aptos"/>
              </a:rPr>
              <a:t>Click to edit Master text styles</a:t>
            </a:r>
            <a:endParaRPr b="0" lang="en-US" sz="2800" spc="-1" strike="noStrike">
              <a:solidFill>
                <a:schemeClr val="dk1"/>
              </a:solidFill>
              <a:latin typeface="Aptos"/>
            </a:endParaRPr>
          </a:p>
          <a:p>
            <a:pPr lvl="1" marL="685800" indent="-228600" defTabSz="914400">
              <a:lnSpc>
                <a:spcPct val="90000"/>
              </a:lnSpc>
              <a:spcBef>
                <a:spcPts val="499"/>
              </a:spcBef>
              <a:buClr>
                <a:srgbClr val="000000"/>
              </a:buClr>
              <a:buFont typeface="Arial"/>
              <a:buChar char="•"/>
            </a:pPr>
            <a:r>
              <a:rPr b="0" lang="en-US" sz="2400" spc="-1" strike="noStrike">
                <a:solidFill>
                  <a:schemeClr val="dk1"/>
                </a:solidFill>
                <a:latin typeface="Aptos"/>
              </a:rPr>
              <a:t>Second level</a:t>
            </a:r>
            <a:endParaRPr b="0" lang="en-US" sz="2400" spc="-1" strike="noStrike">
              <a:solidFill>
                <a:schemeClr val="dk1"/>
              </a:solidFill>
              <a:latin typeface="Aptos"/>
            </a:endParaRPr>
          </a:p>
          <a:p>
            <a:pPr lvl="2" marL="1143000" indent="-228600" defTabSz="914400">
              <a:lnSpc>
                <a:spcPct val="90000"/>
              </a:lnSpc>
              <a:spcBef>
                <a:spcPts val="499"/>
              </a:spcBef>
              <a:buClr>
                <a:srgbClr val="000000"/>
              </a:buClr>
              <a:buFont typeface="Arial"/>
              <a:buChar char="•"/>
            </a:pPr>
            <a:r>
              <a:rPr b="0" lang="en-US" sz="2000" spc="-1" strike="noStrike">
                <a:solidFill>
                  <a:schemeClr val="dk1"/>
                </a:solidFill>
                <a:latin typeface="Aptos"/>
              </a:rPr>
              <a:t>Third level</a:t>
            </a:r>
            <a:endParaRPr b="0" lang="en-US" sz="2000" spc="-1" strike="noStrike">
              <a:solidFill>
                <a:schemeClr val="dk1"/>
              </a:solidFill>
              <a:latin typeface="Aptos"/>
            </a:endParaRPr>
          </a:p>
          <a:p>
            <a:pPr lvl="3" marL="16002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Fourth level</a:t>
            </a:r>
            <a:endParaRPr b="0" lang="en-US" sz="1800" spc="-1" strike="noStrike">
              <a:solidFill>
                <a:schemeClr val="dk1"/>
              </a:solidFill>
              <a:latin typeface="Aptos"/>
            </a:endParaRPr>
          </a:p>
          <a:p>
            <a:pPr lvl="4" marL="2057400" indent="-228600" defTabSz="914400">
              <a:lnSpc>
                <a:spcPct val="90000"/>
              </a:lnSpc>
              <a:spcBef>
                <a:spcPts val="499"/>
              </a:spcBef>
              <a:buClr>
                <a:srgbClr val="000000"/>
              </a:buClr>
              <a:buFont typeface="Arial"/>
              <a:buChar char="•"/>
            </a:pPr>
            <a:r>
              <a:rPr b="0" lang="en-US" sz="1800" spc="-1" strike="noStrike">
                <a:solidFill>
                  <a:schemeClr val="dk1"/>
                </a:solidFill>
                <a:latin typeface="Aptos"/>
              </a:rPr>
              <a:t>Fifth level</a:t>
            </a:r>
            <a:endParaRPr b="0" lang="en-US" sz="1800" spc="-1" strike="noStrike">
              <a:solidFill>
                <a:schemeClr val="dk1"/>
              </a:solidFill>
              <a:latin typeface="Aptos"/>
            </a:endParaRPr>
          </a:p>
        </p:txBody>
      </p:sp>
      <p:sp>
        <p:nvSpPr>
          <p:cNvPr id="43" name="PlaceHolder 6"/>
          <p:cNvSpPr>
            <a:spLocks noGrp="1"/>
          </p:cNvSpPr>
          <p:nvPr>
            <p:ph type="dt" idx="19"/>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44" name="PlaceHolder 7"/>
          <p:cNvSpPr>
            <a:spLocks noGrp="1"/>
          </p:cNvSpPr>
          <p:nvPr>
            <p:ph type="ftr" idx="20"/>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45" name="PlaceHolder 8"/>
          <p:cNvSpPr>
            <a:spLocks noGrp="1"/>
          </p:cNvSpPr>
          <p:nvPr>
            <p:ph type="sldNum" idx="21"/>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1CA698BE-66CB-4C75-81C0-AE025629BC8A}"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91440" rIns="91440" tIns="45720" bIns="45720" anchor="ctr">
            <a:noAutofit/>
          </a:bodyPr>
          <a:p>
            <a:pPr indent="0" defTabSz="914400">
              <a:lnSpc>
                <a:spcPct val="90000"/>
              </a:lnSpc>
              <a:buNone/>
            </a:pPr>
            <a:r>
              <a:rPr b="0" lang="en-US" sz="4400" spc="-1" strike="noStrike">
                <a:solidFill>
                  <a:schemeClr val="dk1"/>
                </a:solidFill>
                <a:latin typeface="Aptos Display"/>
              </a:rPr>
              <a:t>Click to edit Master title style</a:t>
            </a:r>
            <a:endParaRPr b="0" lang="en-US" sz="4400" spc="-1" strike="noStrike">
              <a:solidFill>
                <a:schemeClr val="dk1"/>
              </a:solidFill>
              <a:latin typeface="Aptos"/>
            </a:endParaRPr>
          </a:p>
        </p:txBody>
      </p:sp>
      <p:sp>
        <p:nvSpPr>
          <p:cNvPr id="47" name="PlaceHolder 2"/>
          <p:cNvSpPr>
            <a:spLocks noGrp="1"/>
          </p:cNvSpPr>
          <p:nvPr>
            <p:ph type="dt" idx="22"/>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48" name="PlaceHolder 3"/>
          <p:cNvSpPr>
            <a:spLocks noGrp="1"/>
          </p:cNvSpPr>
          <p:nvPr>
            <p:ph type="ftr" idx="23"/>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49" name="PlaceHolder 4"/>
          <p:cNvSpPr>
            <a:spLocks noGrp="1"/>
          </p:cNvSpPr>
          <p:nvPr>
            <p:ph type="sldNum" idx="24"/>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9DDDED11-E6D0-4A05-8789-4F68C6558291}"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dt" idx="25"/>
          </p:nvPr>
        </p:nvSpPr>
        <p:spPr>
          <a:xfrm>
            <a:off x="838080" y="6356520"/>
            <a:ext cx="2742840" cy="364680"/>
          </a:xfrm>
          <a:prstGeom prst="rect">
            <a:avLst/>
          </a:prstGeom>
          <a:noFill/>
          <a:ln w="0">
            <a:noFill/>
          </a:ln>
        </p:spPr>
        <p:txBody>
          <a:bodyPr lIns="91440" rIns="91440" tIns="45720" bIns="45720" anchor="ctr">
            <a:noAutofit/>
          </a:bodyPr>
          <a:lstStyle>
            <a:lvl1pPr indent="0" defTabSz="914400">
              <a:lnSpc>
                <a:spcPct val="100000"/>
              </a:lnSpc>
              <a:buNone/>
              <a:defRPr b="0" lang="en-IN" sz="1200" spc="-1" strike="noStrike">
                <a:solidFill>
                  <a:schemeClr val="dk1">
                    <a:tint val="82000"/>
                  </a:schemeClr>
                </a:solidFill>
                <a:latin typeface="Aptos"/>
              </a:defRPr>
            </a:lvl1pPr>
          </a:lstStyle>
          <a:p>
            <a:pPr indent="0" defTabSz="914400">
              <a:lnSpc>
                <a:spcPct val="100000"/>
              </a:lnSpc>
              <a:buNone/>
            </a:pPr>
            <a:r>
              <a:rPr b="0" lang="en-IN" sz="1200" spc="-1" strike="noStrike">
                <a:solidFill>
                  <a:schemeClr val="dk1">
                    <a:tint val="82000"/>
                  </a:schemeClr>
                </a:solidFill>
                <a:latin typeface="Aptos"/>
              </a:rPr>
              <a:t>&lt;date/time&gt;</a:t>
            </a:r>
            <a:endParaRPr b="0" lang="en-IN" sz="1200" spc="-1" strike="noStrike">
              <a:solidFill>
                <a:srgbClr val="000000"/>
              </a:solidFill>
              <a:latin typeface="Times New Roman"/>
            </a:endParaRPr>
          </a:p>
        </p:txBody>
      </p:sp>
      <p:sp>
        <p:nvSpPr>
          <p:cNvPr id="52" name="PlaceHolder 2"/>
          <p:cNvSpPr>
            <a:spLocks noGrp="1"/>
          </p:cNvSpPr>
          <p:nvPr>
            <p:ph type="ftr" idx="26"/>
          </p:nvPr>
        </p:nvSpPr>
        <p:spPr>
          <a:xfrm>
            <a:off x="4038480" y="6356520"/>
            <a:ext cx="4114440" cy="364680"/>
          </a:xfrm>
          <a:prstGeom prst="rect">
            <a:avLst/>
          </a:prstGeom>
          <a:noFill/>
          <a:ln w="0">
            <a:noFill/>
          </a:ln>
        </p:spPr>
        <p:txBody>
          <a:bodyPr lIns="91440" rIns="91440" tIns="45720" bIns="45720" anchor="ctr">
            <a:noAutofit/>
          </a:bodyPr>
          <a:lstStyle>
            <a:lvl1pPr indent="0" algn="ctr">
              <a:buNone/>
              <a:defRPr b="0" lang="en-IN" sz="1400" spc="-1" strike="noStrike">
                <a:solidFill>
                  <a:srgbClr val="000000"/>
                </a:solidFill>
                <a:latin typeface="Times New Roman"/>
              </a:defRPr>
            </a:lvl1pPr>
          </a:lstStyle>
          <a:p>
            <a:pPr indent="0" algn="ctr">
              <a:buNone/>
            </a:pPr>
            <a:r>
              <a:rPr b="0" lang="en-IN" sz="1400" spc="-1" strike="noStrike">
                <a:solidFill>
                  <a:srgbClr val="000000"/>
                </a:solidFill>
                <a:latin typeface="Times New Roman"/>
              </a:rPr>
              <a:t>&lt;footer&gt;</a:t>
            </a:r>
            <a:endParaRPr b="0" lang="en-IN" sz="1400" spc="-1" strike="noStrike">
              <a:solidFill>
                <a:srgbClr val="000000"/>
              </a:solidFill>
              <a:latin typeface="Times New Roman"/>
            </a:endParaRPr>
          </a:p>
        </p:txBody>
      </p:sp>
      <p:sp>
        <p:nvSpPr>
          <p:cNvPr id="53" name="PlaceHolder 3"/>
          <p:cNvSpPr>
            <a:spLocks noGrp="1"/>
          </p:cNvSpPr>
          <p:nvPr>
            <p:ph type="sldNum" idx="27"/>
          </p:nvPr>
        </p:nvSpPr>
        <p:spPr>
          <a:xfrm>
            <a:off x="8610480" y="6356520"/>
            <a:ext cx="2742840" cy="364680"/>
          </a:xfrm>
          <a:prstGeom prst="rect">
            <a:avLst/>
          </a:prstGeom>
          <a:noFill/>
          <a:ln w="0">
            <a:noFill/>
          </a:ln>
        </p:spPr>
        <p:txBody>
          <a:bodyPr lIns="91440" rIns="91440" tIns="45720" bIns="45720" anchor="ctr">
            <a:noAutofit/>
          </a:bodyPr>
          <a:lstStyle>
            <a:lvl1pPr indent="0" algn="r" defTabSz="914400">
              <a:lnSpc>
                <a:spcPct val="100000"/>
              </a:lnSpc>
              <a:buNone/>
              <a:defRPr b="0" lang="en-IN" sz="1200" spc="-1" strike="noStrike">
                <a:solidFill>
                  <a:schemeClr val="dk1">
                    <a:tint val="82000"/>
                  </a:schemeClr>
                </a:solidFill>
                <a:latin typeface="Aptos"/>
              </a:defRPr>
            </a:lvl1pPr>
          </a:lstStyle>
          <a:p>
            <a:pPr indent="0" algn="r" defTabSz="914400">
              <a:lnSpc>
                <a:spcPct val="100000"/>
              </a:lnSpc>
              <a:buNone/>
            </a:pPr>
            <a:fld id="{FC0ACADC-CC9F-41D0-A327-833BE15E0230}" type="slidenum">
              <a:rPr b="0" lang="en-IN" sz="1200" spc="-1" strike="noStrike">
                <a:solidFill>
                  <a:schemeClr val="dk1">
                    <a:tint val="82000"/>
                  </a:schemeClr>
                </a:solidFill>
                <a:latin typeface="Aptos"/>
              </a:rPr>
              <a:t>&lt;number&gt;</a:t>
            </a:fld>
            <a:endParaRPr b="0" lang="en-IN"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4.xml"/>
</Relationships>
</file>

<file path=ppt/slides/_rels/slide2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Picture 4" descr=""/>
          <p:cNvPicPr/>
          <p:nvPr/>
        </p:nvPicPr>
        <p:blipFill>
          <a:blip r:embed="rId1"/>
          <a:srcRect l="6930" t="28513" r="0" b="0"/>
          <a:stretch/>
        </p:blipFill>
        <p:spPr>
          <a:xfrm>
            <a:off x="29520" y="0"/>
            <a:ext cx="12161880" cy="6857640"/>
          </a:xfrm>
          <a:prstGeom prst="rect">
            <a:avLst/>
          </a:prstGeom>
          <a:ln w="0">
            <a:noFill/>
          </a:ln>
          <a:scene3d>
            <a:camera prst="orthographicFront">
              <a:rot lat="0" lon="0" rev="0"/>
            </a:camera>
            <a:lightRig dir="t" rig="chilly">
              <a:rot lat="0" lon="0" rev="18480000"/>
            </a:lightRig>
          </a:scene3d>
          <a:sp3d prstMaterial="clear">
            <a:bevelT h="63500"/>
          </a:sp3d>
        </p:spPr>
      </p:pic>
      <p:sp>
        <p:nvSpPr>
          <p:cNvPr id="73" name="PlaceHolder 1"/>
          <p:cNvSpPr>
            <a:spLocks noGrp="1"/>
          </p:cNvSpPr>
          <p:nvPr>
            <p:ph type="title"/>
          </p:nvPr>
        </p:nvSpPr>
        <p:spPr>
          <a:xfrm>
            <a:off x="1523880" y="1122480"/>
            <a:ext cx="9143640" cy="2387160"/>
          </a:xfrm>
          <a:prstGeom prst="rect">
            <a:avLst/>
          </a:prstGeom>
          <a:noFill/>
          <a:ln w="0">
            <a:noFill/>
          </a:ln>
        </p:spPr>
        <p:txBody>
          <a:bodyPr lIns="91440" rIns="91440" tIns="45720" bIns="45720" anchor="b">
            <a:normAutofit/>
          </a:bodyPr>
          <a:p>
            <a:pPr indent="0" algn="ctr" defTabSz="914400">
              <a:lnSpc>
                <a:spcPct val="90000"/>
              </a:lnSpc>
              <a:buNone/>
            </a:pPr>
            <a:r>
              <a:rPr b="0" lang="en-IN" sz="6000" spc="-1" strike="noStrike">
                <a:solidFill>
                  <a:schemeClr val="dk1"/>
                </a:solidFill>
                <a:latin typeface="Calibri"/>
                <a:ea typeface="Calibri"/>
              </a:rPr>
              <a:t>Review Report on</a:t>
            </a:r>
            <a:br>
              <a:rPr sz="6000"/>
            </a:br>
            <a:r>
              <a:rPr b="0" lang="en-IN" sz="4400" spc="-1" strike="noStrike">
                <a:solidFill>
                  <a:schemeClr val="dk1"/>
                </a:solidFill>
                <a:latin typeface="Calibri"/>
                <a:ea typeface="Calibri"/>
              </a:rPr>
              <a:t>Solid Waste Management (SWM) Department Dashboard</a:t>
            </a:r>
            <a:endParaRPr b="0" lang="en-US" sz="4400" spc="-1" strike="noStrike">
              <a:solidFill>
                <a:schemeClr val="dk1"/>
              </a:solidFill>
              <a:latin typeface="Aptos"/>
            </a:endParaRPr>
          </a:p>
        </p:txBody>
      </p:sp>
      <p:sp>
        <p:nvSpPr>
          <p:cNvPr id="74" name="PlaceHolder 2"/>
          <p:cNvSpPr>
            <a:spLocks noGrp="1"/>
          </p:cNvSpPr>
          <p:nvPr>
            <p:ph type="subTitle"/>
          </p:nvPr>
        </p:nvSpPr>
        <p:spPr>
          <a:xfrm>
            <a:off x="1523880" y="3602160"/>
            <a:ext cx="9143640" cy="482760"/>
          </a:xfrm>
          <a:prstGeom prst="rect">
            <a:avLst/>
          </a:prstGeom>
          <a:noFill/>
          <a:ln w="0">
            <a:noFill/>
          </a:ln>
        </p:spPr>
        <p:txBody>
          <a:bodyPr lIns="91440" rIns="91440" tIns="45720" bIns="45720" anchor="t">
            <a:noAutofit/>
          </a:bodyPr>
          <a:p>
            <a:pPr indent="0" algn="ctr" defTabSz="914400">
              <a:lnSpc>
                <a:spcPct val="90000"/>
              </a:lnSpc>
              <a:spcBef>
                <a:spcPts val="1001"/>
              </a:spcBef>
              <a:buNone/>
              <a:tabLst>
                <a:tab algn="l" pos="0"/>
              </a:tabLst>
            </a:pPr>
            <a:r>
              <a:rPr b="1" lang="en-IN" sz="2400" spc="-1" strike="noStrike">
                <a:solidFill>
                  <a:schemeClr val="accent2">
                    <a:lumMod val="50000"/>
                  </a:schemeClr>
                </a:solidFill>
                <a:latin typeface="Calibri"/>
                <a:ea typeface="Calibri"/>
              </a:rPr>
              <a:t>Vehicle Tracking System Dashboard</a:t>
            </a:r>
            <a:endParaRPr b="0" lang="en-IN"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Box 5"/>
          <p:cNvSpPr/>
          <p:nvPr/>
        </p:nvSpPr>
        <p:spPr>
          <a:xfrm>
            <a:off x="85680" y="429120"/>
            <a:ext cx="5667840" cy="691380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IN" sz="1600" spc="-1" strike="noStrike">
                <a:solidFill>
                  <a:schemeClr val="dk1"/>
                </a:solidFill>
                <a:highlight>
                  <a:srgbClr val="ffff00"/>
                </a:highlight>
                <a:latin typeface="Aptos"/>
              </a:rPr>
              <a:t>3.1. Recommendations</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1. Use of GIS Layered Dashboard:</a:t>
            </a:r>
            <a:endParaRPr b="0" lang="en-IN" sz="1600" spc="-1" strike="noStrike">
              <a:solidFill>
                <a:srgbClr val="000000"/>
              </a:solidFill>
              <a:latin typeface="Arial"/>
            </a:endParaRPr>
          </a:p>
          <a:p>
            <a:pPr marL="399960" indent="-399960" defTabSz="914400">
              <a:lnSpc>
                <a:spcPct val="100000"/>
              </a:lnSpc>
              <a:buClr>
                <a:srgbClr val="000000"/>
              </a:buClr>
              <a:buFont typeface="Aptos Display"/>
              <a:buAutoNum type="romanLcPeriod"/>
            </a:pPr>
            <a:r>
              <a:rPr b="1" lang="en-US" sz="1600" spc="-1" strike="noStrike">
                <a:solidFill>
                  <a:schemeClr val="dk1"/>
                </a:solidFill>
                <a:latin typeface="Calibri"/>
                <a:ea typeface="Calibri"/>
              </a:rPr>
              <a:t>Display NMMC Boundary base map of NMMC with:</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Routes as polylines</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Bin locations (wet &amp; dry) as point layers</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WPPs as facility points with Ward Boundaries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2. Add Route Coverage Layer:</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Route coverage lines should highlight completed, pending, and missed segments using different colors:</a:t>
            </a:r>
            <a:endParaRPr b="0" lang="en-IN" sz="1600" spc="-1" strike="noStrike">
              <a:solidFill>
                <a:srgbClr val="000000"/>
              </a:solidFill>
              <a:latin typeface="Arial"/>
            </a:endParaRPr>
          </a:p>
          <a:p>
            <a:pPr marL="361800" indent="-181080" defTabSz="914400">
              <a:lnSpc>
                <a:spcPct val="100000"/>
              </a:lnSpc>
              <a:buClr>
                <a:srgbClr val="4ea72e"/>
              </a:buClr>
              <a:buFont typeface="Wingdings" charset="2"/>
              <a:buChar char=""/>
            </a:pPr>
            <a:r>
              <a:rPr b="1" lang="en-US" sz="1600" spc="-1" strike="noStrike">
                <a:solidFill>
                  <a:schemeClr val="accent6"/>
                </a:solidFill>
                <a:latin typeface="Calibri"/>
                <a:ea typeface="Calibri"/>
              </a:rPr>
              <a:t>Green – Covered</a:t>
            </a:r>
            <a:endParaRPr b="0" lang="en-IN" sz="1600" spc="-1" strike="noStrike">
              <a:solidFill>
                <a:srgbClr val="000000"/>
              </a:solidFill>
              <a:latin typeface="Arial"/>
            </a:endParaRPr>
          </a:p>
          <a:p>
            <a:pPr marL="361800" indent="-181080" defTabSz="914400">
              <a:lnSpc>
                <a:spcPct val="100000"/>
              </a:lnSpc>
              <a:buClr>
                <a:srgbClr val="e97132"/>
              </a:buClr>
              <a:buFont typeface="Wingdings" charset="2"/>
              <a:buChar char=""/>
            </a:pPr>
            <a:r>
              <a:rPr b="1" lang="en-US" sz="1600" spc="-1" strike="noStrike">
                <a:solidFill>
                  <a:schemeClr val="accent2"/>
                </a:solidFill>
                <a:latin typeface="Calibri"/>
                <a:ea typeface="Calibri"/>
              </a:rPr>
              <a:t>Orange – Partial</a:t>
            </a:r>
            <a:endParaRPr b="0" lang="en-IN" sz="1600" spc="-1" strike="noStrike">
              <a:solidFill>
                <a:srgbClr val="000000"/>
              </a:solidFill>
              <a:latin typeface="Arial"/>
            </a:endParaRPr>
          </a:p>
          <a:p>
            <a:pPr marL="361800" indent="-181080" defTabSz="914400">
              <a:lnSpc>
                <a:spcPct val="100000"/>
              </a:lnSpc>
              <a:buClr>
                <a:srgbClr val="ff0000"/>
              </a:buClr>
              <a:buFont typeface="Wingdings" charset="2"/>
              <a:buChar char=""/>
            </a:pPr>
            <a:r>
              <a:rPr b="1" lang="en-US" sz="1600" spc="-1" strike="noStrike">
                <a:solidFill>
                  <a:srgbClr val="ff0000"/>
                </a:solidFill>
                <a:latin typeface="Calibri"/>
                <a:ea typeface="Calibri"/>
              </a:rPr>
              <a:t>Red – Missed</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3. Overlay Wet &amp; Dry Bin Locations:</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Use two separate symbols or icons:</a:t>
            </a:r>
            <a:endParaRPr b="0" lang="en-IN" sz="1600" spc="-1" strike="noStrike">
              <a:solidFill>
                <a:srgbClr val="000000"/>
              </a:solidFill>
              <a:latin typeface="Arial"/>
            </a:endParaRPr>
          </a:p>
          <a:p>
            <a:pPr marL="361800" indent="-181080" defTabSz="914400">
              <a:lnSpc>
                <a:spcPct val="100000"/>
              </a:lnSpc>
              <a:buClr>
                <a:srgbClr val="215f9a"/>
              </a:buClr>
              <a:buFont typeface="Wingdings" charset="2"/>
              <a:buChar char=""/>
            </a:pPr>
            <a:r>
              <a:rPr b="1" lang="en-US" sz="1600" spc="-1" strike="noStrike">
                <a:solidFill>
                  <a:schemeClr val="dk2">
                    <a:lumMod val="75000"/>
                    <a:lumOff val="25000"/>
                  </a:schemeClr>
                </a:solidFill>
                <a:latin typeface="Calibri"/>
                <a:ea typeface="Calibri"/>
              </a:rPr>
              <a:t>Blue dot for Wet Bin</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1" lang="en-US" sz="1600" spc="-1" strike="noStrike">
                <a:solidFill>
                  <a:schemeClr val="dk1"/>
                </a:solidFill>
                <a:highlight>
                  <a:srgbClr val="ffff00"/>
                </a:highlight>
                <a:latin typeface="Calibri"/>
                <a:ea typeface="Calibri"/>
              </a:rPr>
              <a:t>Yellow dot for Dry Bin</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4. Integrate WPP Layer:</a:t>
            </a:r>
            <a:endParaRPr b="0" lang="en-IN" sz="1600" spc="-1" strike="noStrike">
              <a:solidFill>
                <a:srgbClr val="000000"/>
              </a:solidFill>
              <a:latin typeface="Arial"/>
            </a:endParaRPr>
          </a:p>
          <a:p>
            <a:pPr marL="399960" indent="-399960" defTabSz="914400">
              <a:lnSpc>
                <a:spcPct val="100000"/>
              </a:lnSpc>
              <a:buClr>
                <a:srgbClr val="000000"/>
              </a:buClr>
              <a:buFont typeface="Wingdings" charset="2"/>
              <a:buAutoNum type="romanLcPeriod"/>
            </a:pPr>
            <a:r>
              <a:rPr b="1" lang="en-US" sz="1600" spc="-1" strike="noStrike">
                <a:solidFill>
                  <a:schemeClr val="dk1"/>
                </a:solidFill>
                <a:latin typeface="Calibri"/>
                <a:ea typeface="Calibri"/>
              </a:rPr>
              <a:t>Show WPP locations as labeled facility icons.</a:t>
            </a:r>
            <a:endParaRPr b="0" lang="en-IN" sz="1600" spc="-1" strike="noStrike">
              <a:solidFill>
                <a:srgbClr val="000000"/>
              </a:solidFill>
              <a:latin typeface="Arial"/>
            </a:endParaRPr>
          </a:p>
          <a:p>
            <a:pPr marL="399960" indent="-399960" defTabSz="914400">
              <a:lnSpc>
                <a:spcPct val="100000"/>
              </a:lnSpc>
              <a:buClr>
                <a:srgbClr val="000000"/>
              </a:buClr>
              <a:buFont typeface="Wingdings" charset="2"/>
              <a:buAutoNum type="romanLcPeriod"/>
            </a:pPr>
            <a:r>
              <a:rPr b="1" lang="en-US" sz="1600" spc="-1" strike="noStrike">
                <a:solidFill>
                  <a:schemeClr val="dk1"/>
                </a:solidFill>
                <a:latin typeface="Calibri"/>
                <a:ea typeface="Calibri"/>
              </a:rPr>
              <a:t>ii. On click, display attributes like: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Total bins assigned to this WPP</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Number of bins actually covered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Number of vehicles assigned</a:t>
            </a:r>
            <a:endParaRPr b="0" lang="en-IN" sz="1600" spc="-1" strike="noStrike">
              <a:solidFill>
                <a:srgbClr val="000000"/>
              </a:solidFill>
              <a:latin typeface="Arial"/>
            </a:endParaRPr>
          </a:p>
        </p:txBody>
      </p:sp>
      <p:sp>
        <p:nvSpPr>
          <p:cNvPr id="123" name="TextBox 3"/>
          <p:cNvSpPr/>
          <p:nvPr/>
        </p:nvSpPr>
        <p:spPr>
          <a:xfrm>
            <a:off x="5753880" y="429120"/>
            <a:ext cx="6352200" cy="667008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IN" sz="1600" spc="-1" strike="noStrike">
                <a:solidFill>
                  <a:schemeClr val="dk1"/>
                </a:solidFill>
                <a:highlight>
                  <a:srgbClr val="ffff00"/>
                </a:highlight>
                <a:latin typeface="Aptos"/>
              </a:rPr>
              <a:t>3.2. &amp; 3.3. Recommendations</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Parimandal-1 and Parimandal-2 Drill-Down Views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1. Enable Drill-Down by Admin Ward within Each Mandal</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0" lang="en-US" sz="1600" spc="-1" strike="noStrike">
                <a:solidFill>
                  <a:schemeClr val="dk1"/>
                </a:solidFill>
                <a:latin typeface="Calibri"/>
                <a:ea typeface="Calibri"/>
              </a:rPr>
              <a:t>Users should be able to click on Mandal → Ward → See Bin + Vehicle Details.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2. Color-Coded Vehicle Status by Route in Map View</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Calibri"/>
                <a:ea typeface="Calibri"/>
              </a:rPr>
              <a:t>Vehicles operating on the route should </a:t>
            </a:r>
            <a:r>
              <a:rPr b="1" lang="en-US" sz="1600" spc="-1" strike="noStrike">
                <a:solidFill>
                  <a:schemeClr val="dk1"/>
                </a:solidFill>
                <a:latin typeface="Calibri"/>
                <a:ea typeface="Calibri"/>
              </a:rPr>
              <a:t>highlight with a dynamic color</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2" marL="714240" indent="-171360" defTabSz="914400">
              <a:lnSpc>
                <a:spcPct val="100000"/>
              </a:lnSpc>
              <a:buClr>
                <a:srgbClr val="4ea72e"/>
              </a:buClr>
              <a:buFont typeface="Wingdings" charset="2"/>
              <a:buChar char=""/>
            </a:pPr>
            <a:r>
              <a:rPr b="1" lang="en-US" sz="1600" spc="-1" strike="noStrike">
                <a:solidFill>
                  <a:schemeClr val="accent6"/>
                </a:solidFill>
                <a:latin typeface="Calibri"/>
                <a:ea typeface="Calibri"/>
              </a:rPr>
              <a:t>Green – On Time</a:t>
            </a:r>
            <a:endParaRPr b="0" lang="en-IN" sz="1600" spc="-1" strike="noStrike">
              <a:solidFill>
                <a:srgbClr val="000000"/>
              </a:solidFill>
              <a:latin typeface="Arial"/>
            </a:endParaRPr>
          </a:p>
          <a:p>
            <a:pPr lvl="2" marL="714240" indent="-171360" defTabSz="914400">
              <a:lnSpc>
                <a:spcPct val="100000"/>
              </a:lnSpc>
              <a:buClr>
                <a:srgbClr val="ff0000"/>
              </a:buClr>
              <a:buFont typeface="Wingdings" charset="2"/>
              <a:buChar char=""/>
            </a:pPr>
            <a:r>
              <a:rPr b="1" lang="en-US" sz="1600" spc="-1" strike="noStrike">
                <a:solidFill>
                  <a:srgbClr val="ff0000"/>
                </a:solidFill>
                <a:latin typeface="Calibri"/>
                <a:ea typeface="Calibri"/>
              </a:rPr>
              <a:t>Red – Delayed/Idle</a:t>
            </a:r>
            <a:endParaRPr b="0" lang="en-IN" sz="1600" spc="-1" strike="noStrike">
              <a:solidFill>
                <a:srgbClr val="000000"/>
              </a:solidFill>
              <a:latin typeface="Arial"/>
            </a:endParaRPr>
          </a:p>
          <a:p>
            <a:pPr lvl="2" marL="714240" indent="-171360" defTabSz="914400">
              <a:lnSpc>
                <a:spcPct val="100000"/>
              </a:lnSpc>
              <a:buClr>
                <a:srgbClr val="747474"/>
              </a:buClr>
              <a:buFont typeface="Wingdings" charset="2"/>
              <a:buChar char=""/>
            </a:pPr>
            <a:r>
              <a:rPr b="1" lang="en-US" sz="1600" spc="-1" strike="noStrike">
                <a:solidFill>
                  <a:schemeClr val="lt2">
                    <a:lumMod val="50000"/>
                  </a:schemeClr>
                </a:solidFill>
                <a:latin typeface="Calibri"/>
                <a:ea typeface="Calibri"/>
              </a:rPr>
              <a:t>Grey – Completed Shift</a:t>
            </a:r>
            <a:endParaRPr b="0" lang="en-IN" sz="1600" spc="-1" strike="noStrike">
              <a:solidFill>
                <a:srgbClr val="000000"/>
              </a:solidFill>
              <a:latin typeface="Arial"/>
            </a:endParaRPr>
          </a:p>
          <a:p>
            <a:pPr marL="5428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3. Interactive Dashboard Cards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Show statistics on the side:</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Total bins in Mandal</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Wet vs Dry bin distribution</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Coverage percentage</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Number of active vehicles</a:t>
            </a:r>
            <a:endParaRPr b="0" lang="en-IN" sz="1600" spc="-1" strike="noStrike">
              <a:solidFill>
                <a:srgbClr val="000000"/>
              </a:solidFill>
              <a:latin typeface="Arial"/>
            </a:endParaRPr>
          </a:p>
          <a:p>
            <a:pPr marL="5428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4. WPP Drill-Down Info</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1" lang="en-US" sz="1600" spc="-1" strike="noStrike">
                <a:solidFill>
                  <a:schemeClr val="dk1"/>
                </a:solidFill>
                <a:latin typeface="Calibri"/>
                <a:ea typeface="Calibri"/>
              </a:rPr>
              <a:t>Click on a WPP icon should display:</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Ward-wise bin distribution</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Assigned vehicle IDs and shift times</a:t>
            </a:r>
            <a:endParaRPr b="0" lang="en-IN" sz="1600" spc="-1" strike="noStrike">
              <a:solidFill>
                <a:srgbClr val="000000"/>
              </a:solidFill>
              <a:latin typeface="Arial"/>
            </a:endParaRPr>
          </a:p>
          <a:p>
            <a:pPr lvl="2" marL="714240" indent="-171360" defTabSz="914400">
              <a:lnSpc>
                <a:spcPct val="100000"/>
              </a:lnSpc>
              <a:buClr>
                <a:srgbClr val="000000"/>
              </a:buClr>
              <a:buFont typeface="Wingdings" charset="2"/>
              <a:buChar char=""/>
            </a:pPr>
            <a:r>
              <a:rPr b="0" lang="en-US" sz="1600" spc="-1" strike="noStrike">
                <a:solidFill>
                  <a:schemeClr val="dk1"/>
                </a:solidFill>
                <a:latin typeface="Calibri"/>
                <a:ea typeface="Calibri"/>
              </a:rPr>
              <a:t>Route map lines starting/ending at the WPP</a:t>
            </a:r>
            <a:endParaRPr b="0" lang="en-IN" sz="1600" spc="-1" strike="noStrike">
              <a:solidFill>
                <a:srgbClr val="000000"/>
              </a:solidFill>
              <a:latin typeface="Arial"/>
            </a:endParaRPr>
          </a:p>
        </p:txBody>
      </p:sp>
      <p:sp>
        <p:nvSpPr>
          <p:cNvPr id="124" name="TextBox 6"/>
          <p:cNvSpPr/>
          <p:nvPr/>
        </p:nvSpPr>
        <p:spPr>
          <a:xfrm>
            <a:off x="4929120" y="95760"/>
            <a:ext cx="227124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Observation 3 (2/2)</a:t>
            </a:r>
            <a:endParaRPr b="0" lang="en-IN" sz="2000" spc="-1" strike="noStrike">
              <a:solidFill>
                <a:srgbClr val="000000"/>
              </a:solidFill>
              <a:latin typeface="Arial"/>
            </a:endParaRPr>
          </a:p>
        </p:txBody>
      </p:sp>
      <p:sp>
        <p:nvSpPr>
          <p:cNvPr id="125" name="TextBox 9"/>
          <p:cNvSpPr/>
          <p:nvPr/>
        </p:nvSpPr>
        <p:spPr>
          <a:xfrm>
            <a:off x="85680" y="6492240"/>
            <a:ext cx="12172680" cy="638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lt1"/>
                </a:solidFill>
                <a:highlight>
                  <a:srgbClr val="ff0000"/>
                </a:highlight>
                <a:latin typeface="Calibri"/>
                <a:ea typeface="Calibri"/>
              </a:rPr>
              <a:t>Note: (SI can choose color coding as per their choice but sdould be consistence for all Components of Platform)</a:t>
            </a: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4</a:t>
            </a:r>
            <a:endParaRPr b="0" lang="en-IN" sz="2800" spc="-1" strike="noStrike">
              <a:solidFill>
                <a:srgbClr val="000000"/>
              </a:solidFill>
              <a:latin typeface="Arial"/>
            </a:endParaRPr>
          </a:p>
        </p:txBody>
      </p:sp>
      <p:pic>
        <p:nvPicPr>
          <p:cNvPr id="127" name="Picture 4" descr=""/>
          <p:cNvPicPr/>
          <p:nvPr/>
        </p:nvPicPr>
        <p:blipFill>
          <a:blip r:embed="rId1"/>
          <a:stretch/>
        </p:blipFill>
        <p:spPr>
          <a:xfrm>
            <a:off x="0" y="523080"/>
            <a:ext cx="12191760" cy="60678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Box 3"/>
          <p:cNvSpPr/>
          <p:nvPr/>
        </p:nvSpPr>
        <p:spPr>
          <a:xfrm>
            <a:off x="4924440" y="0"/>
            <a:ext cx="406440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4 (1/2)</a:t>
            </a:r>
            <a:endParaRPr b="0" lang="en-IN" sz="2800" spc="-1" strike="noStrike">
              <a:solidFill>
                <a:srgbClr val="000000"/>
              </a:solidFill>
              <a:latin typeface="Arial"/>
            </a:endParaRPr>
          </a:p>
        </p:txBody>
      </p:sp>
      <p:sp>
        <p:nvSpPr>
          <p:cNvPr id="129" name="TextBox 4"/>
          <p:cNvSpPr/>
          <p:nvPr/>
        </p:nvSpPr>
        <p:spPr>
          <a:xfrm>
            <a:off x="123840" y="661680"/>
            <a:ext cx="3533400" cy="673128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Observation 4 and Gaps:</a:t>
            </a:r>
            <a:endParaRPr b="0" lang="en-IN" sz="18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1" lang="en-US" sz="1600" spc="-1" strike="noStrike">
                <a:solidFill>
                  <a:schemeClr val="dk1"/>
                </a:solidFill>
                <a:latin typeface="Calibri"/>
                <a:ea typeface="Calibri"/>
              </a:rPr>
              <a:t>Ward-wise bar graphs</a:t>
            </a:r>
            <a:r>
              <a:rPr b="0" lang="en-US" sz="1600" spc="-1" strike="noStrike">
                <a:solidFill>
                  <a:schemeClr val="dk1"/>
                </a:solidFill>
                <a:latin typeface="Calibri"/>
                <a:ea typeface="Calibri"/>
              </a:rPr>
              <a:t> of:</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Route Coverage</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Wet Bin Coverage</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Dry Bin Coverage</a:t>
            </a:r>
            <a:endParaRPr b="0" lang="en-IN" sz="1600" spc="-1" strike="noStrike">
              <a:solidFill>
                <a:srgbClr val="000000"/>
              </a:solidFill>
              <a:latin typeface="Arial"/>
            </a:endParaRPr>
          </a:p>
          <a:p>
            <a:pPr marL="266760" algn="just" defTabSz="914400">
              <a:lnSpc>
                <a:spcPct val="100000"/>
              </a:lnSpc>
            </a:pPr>
            <a:r>
              <a:rPr b="0" lang="en-US" sz="1600" spc="-1" strike="noStrike">
                <a:solidFill>
                  <a:schemeClr val="dk1"/>
                </a:solidFill>
                <a:latin typeface="Calibri"/>
                <a:ea typeface="Calibri"/>
              </a:rPr>
              <a:t>Each type has its own </a:t>
            </a:r>
            <a:r>
              <a:rPr b="1" lang="en-US" sz="1600" spc="-1" strike="noStrike">
                <a:solidFill>
                  <a:schemeClr val="dk1"/>
                </a:solidFill>
                <a:latin typeface="Calibri"/>
                <a:ea typeface="Calibri"/>
              </a:rPr>
              <a:t>color-coded legend</a:t>
            </a:r>
            <a:r>
              <a:rPr b="0" lang="en-US" sz="1600" spc="-1" strike="noStrike">
                <a:solidFill>
                  <a:schemeClr val="dk1"/>
                </a:solidFill>
                <a:latin typeface="Calibri"/>
                <a:ea typeface="Calibri"/>
              </a:rPr>
              <a:t>, but the color scheme </a:t>
            </a:r>
            <a:r>
              <a:rPr b="1" lang="en-US" sz="1600" spc="-1" strike="noStrike">
                <a:solidFill>
                  <a:schemeClr val="dk1"/>
                </a:solidFill>
                <a:latin typeface="Calibri"/>
                <a:ea typeface="Calibri"/>
              </a:rPr>
              <a:t>differs</a:t>
            </a:r>
            <a:r>
              <a:rPr b="0" lang="en-US" sz="1600" spc="-1" strike="noStrike">
                <a:solidFill>
                  <a:schemeClr val="dk1"/>
                </a:solidFill>
                <a:latin typeface="Calibri"/>
                <a:ea typeface="Calibri"/>
              </a:rPr>
              <a:t> from other parts of the dashboard.</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2. Issues Identified:</a:t>
            </a:r>
            <a:endParaRPr b="0" lang="en-IN" sz="1600" spc="-1" strike="noStrike">
              <a:solidFill>
                <a:srgbClr val="000000"/>
              </a:solidFill>
              <a:latin typeface="Arial"/>
            </a:endParaRPr>
          </a:p>
          <a:p>
            <a:pPr marL="542880" indent="-181080" algn="just" defTabSz="914400">
              <a:lnSpc>
                <a:spcPct val="100000"/>
              </a:lnSpc>
              <a:buClr>
                <a:srgbClr val="000000"/>
              </a:buClr>
              <a:buFont typeface="Wingdings" charset="2"/>
              <a:buChar char=""/>
            </a:pPr>
            <a:r>
              <a:rPr b="0" lang="en-US" sz="1600" spc="-1" strike="noStrike">
                <a:solidFill>
                  <a:schemeClr val="dk1"/>
                </a:solidFill>
                <a:latin typeface="Calibri"/>
                <a:ea typeface="Calibri"/>
              </a:rPr>
              <a:t>Clicking on a </a:t>
            </a:r>
            <a:r>
              <a:rPr b="1" lang="en-US" sz="1600" spc="-1" strike="noStrike">
                <a:solidFill>
                  <a:schemeClr val="dk1"/>
                </a:solidFill>
                <a:latin typeface="Calibri"/>
                <a:ea typeface="Calibri"/>
              </a:rPr>
              <a:t>specific bar</a:t>
            </a:r>
            <a:r>
              <a:rPr b="0" lang="en-US" sz="1600" spc="-1" strike="noStrike">
                <a:solidFill>
                  <a:schemeClr val="dk1"/>
                </a:solidFill>
                <a:latin typeface="Calibri"/>
                <a:ea typeface="Calibri"/>
              </a:rPr>
              <a:t> (e.g., Route Coverage – Yellow) </a:t>
            </a:r>
            <a:r>
              <a:rPr b="1" lang="en-US" sz="1600" spc="-1" strike="noStrike">
                <a:solidFill>
                  <a:schemeClr val="dk1"/>
                </a:solidFill>
                <a:latin typeface="Calibri"/>
                <a:ea typeface="Calibri"/>
              </a:rPr>
              <a:t>displays all categories' data (Route, Wet, Dry)</a:t>
            </a:r>
            <a:r>
              <a:rPr b="0" lang="en-US" sz="1600" spc="-1" strike="noStrike">
                <a:solidFill>
                  <a:schemeClr val="dk1"/>
                </a:solidFill>
                <a:latin typeface="Calibri"/>
                <a:ea typeface="Calibri"/>
              </a:rPr>
              <a:t> instead of just the selected one.</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1" lang="en-US" sz="1600" spc="-1" strike="noStrike">
                <a:solidFill>
                  <a:schemeClr val="dk1"/>
                </a:solidFill>
                <a:latin typeface="Calibri"/>
                <a:ea typeface="Calibri"/>
              </a:rPr>
              <a:t>Legends are inconsistent</a:t>
            </a:r>
            <a:r>
              <a:rPr b="0" lang="en-US" sz="1600" spc="-1" strike="noStrike">
                <a:solidFill>
                  <a:schemeClr val="dk1"/>
                </a:solidFill>
                <a:latin typeface="Calibri"/>
                <a:ea typeface="Calibri"/>
              </a:rPr>
              <a:t> with the rest of the dashboard (Observation 3, 2, 1).</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There is </a:t>
            </a:r>
            <a:r>
              <a:rPr b="1" lang="en-US" sz="1600" spc="-1" strike="noStrike">
                <a:solidFill>
                  <a:schemeClr val="dk1"/>
                </a:solidFill>
                <a:latin typeface="Calibri"/>
                <a:ea typeface="Calibri"/>
              </a:rPr>
              <a:t>no control over the timeline visibility or interaction</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1" lang="en-US" sz="1600" spc="-1" strike="noStrike">
                <a:solidFill>
                  <a:schemeClr val="dk1"/>
                </a:solidFill>
                <a:latin typeface="Calibri"/>
                <a:ea typeface="Calibri"/>
              </a:rPr>
              <a:t>No direct data linkage</a:t>
            </a:r>
            <a:r>
              <a:rPr b="0" lang="en-US" sz="1600" spc="-1" strike="noStrike">
                <a:solidFill>
                  <a:schemeClr val="dk1"/>
                </a:solidFill>
                <a:latin typeface="Calibri"/>
                <a:ea typeface="Calibri"/>
              </a:rPr>
              <a:t> from bars to relevant datasets or drill-downs</a:t>
            </a:r>
            <a:r>
              <a:rPr b="0" lang="en-US" sz="1800" spc="-1" strike="noStrike">
                <a:solidFill>
                  <a:schemeClr val="dk1"/>
                </a:solidFill>
                <a:latin typeface="Calibri"/>
                <a:ea typeface="Calibri"/>
              </a:rPr>
              <a:t>.</a:t>
            </a:r>
            <a:endParaRPr b="0" lang="en-IN" sz="1800" spc="-1" strike="noStrike">
              <a:solidFill>
                <a:srgbClr val="000000"/>
              </a:solidFill>
              <a:latin typeface="Arial"/>
            </a:endParaRPr>
          </a:p>
        </p:txBody>
      </p:sp>
      <p:sp>
        <p:nvSpPr>
          <p:cNvPr id="130" name="TextBox 5"/>
          <p:cNvSpPr/>
          <p:nvPr/>
        </p:nvSpPr>
        <p:spPr>
          <a:xfrm>
            <a:off x="3743280" y="661680"/>
            <a:ext cx="8324640" cy="23443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1. Legend Consistency and Standardization</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lvl="1" marL="581040" indent="-399960" defTabSz="914400">
              <a:lnSpc>
                <a:spcPct val="100000"/>
              </a:lnSpc>
              <a:buClr>
                <a:srgbClr val="000000"/>
              </a:buClr>
              <a:buFont typeface="Aptos Display"/>
              <a:buAutoNum type="romanUcPeriod"/>
            </a:pPr>
            <a:r>
              <a:rPr b="1" lang="en-US" sz="1600" spc="-1" strike="noStrike">
                <a:solidFill>
                  <a:schemeClr val="dk1"/>
                </a:solidFill>
                <a:latin typeface="Calibri"/>
                <a:ea typeface="Calibri"/>
              </a:rPr>
              <a:t>Use uniform legend colors across all dashboard components:</a:t>
            </a:r>
            <a:endParaRPr b="0" lang="en-IN" sz="1600" spc="-1" strike="noStrike">
              <a:solidFill>
                <a:srgbClr val="000000"/>
              </a:solidFill>
              <a:latin typeface="Arial"/>
            </a:endParaRPr>
          </a:p>
          <a:p>
            <a:pPr marL="714240" defTabSz="914400">
              <a:lnSpc>
                <a:spcPct val="100000"/>
              </a:lnSpc>
            </a:pPr>
            <a:r>
              <a:rPr b="0" lang="en-US" sz="1600" spc="-1" strike="noStrike">
                <a:solidFill>
                  <a:schemeClr val="dk1"/>
                </a:solidFill>
                <a:latin typeface="Calibri"/>
                <a:ea typeface="Calibri"/>
              </a:rPr>
              <a:t>Green – Route Coverage</a:t>
            </a:r>
            <a:endParaRPr b="0" lang="en-IN" sz="1600" spc="-1" strike="noStrike">
              <a:solidFill>
                <a:srgbClr val="000000"/>
              </a:solidFill>
              <a:latin typeface="Arial"/>
            </a:endParaRPr>
          </a:p>
          <a:p>
            <a:pPr marL="714240" defTabSz="914400">
              <a:lnSpc>
                <a:spcPct val="100000"/>
              </a:lnSpc>
            </a:pPr>
            <a:r>
              <a:rPr b="0" lang="en-US" sz="1600" spc="-1" strike="noStrike">
                <a:solidFill>
                  <a:schemeClr val="dk1"/>
                </a:solidFill>
                <a:latin typeface="Calibri"/>
                <a:ea typeface="Calibri"/>
              </a:rPr>
              <a:t>Blue – Wet Bin Coverage</a:t>
            </a:r>
            <a:endParaRPr b="0" lang="en-IN" sz="1600" spc="-1" strike="noStrike">
              <a:solidFill>
                <a:srgbClr val="000000"/>
              </a:solidFill>
              <a:latin typeface="Arial"/>
            </a:endParaRPr>
          </a:p>
          <a:p>
            <a:pPr marL="714240" defTabSz="914400">
              <a:lnSpc>
                <a:spcPct val="100000"/>
              </a:lnSpc>
            </a:pPr>
            <a:r>
              <a:rPr b="0" lang="en-US" sz="1600" spc="-1" strike="noStrike">
                <a:solidFill>
                  <a:schemeClr val="dk1"/>
                </a:solidFill>
                <a:latin typeface="Calibri"/>
                <a:ea typeface="Calibri"/>
              </a:rPr>
              <a:t>Yellow – Dry Bin Coverage</a:t>
            </a:r>
            <a:endParaRPr b="0" lang="en-IN" sz="1600" spc="-1" strike="noStrike">
              <a:solidFill>
                <a:srgbClr val="000000"/>
              </a:solidFill>
              <a:latin typeface="Arial"/>
            </a:endParaRPr>
          </a:p>
          <a:p>
            <a:pPr marL="542880" indent="-457200" defTabSz="914400">
              <a:lnSpc>
                <a:spcPct val="100000"/>
              </a:lnSpc>
              <a:tabLst>
                <a:tab algn="l" pos="0"/>
              </a:tabLst>
            </a:pPr>
            <a:r>
              <a:rPr b="1" lang="en-US" sz="1600" spc="-1" strike="noStrike">
                <a:solidFill>
                  <a:schemeClr val="dk1"/>
                </a:solidFill>
                <a:latin typeface="Calibri"/>
                <a:ea typeface="Calibri"/>
              </a:rPr>
              <a:t>II. </a:t>
            </a:r>
            <a:r>
              <a:rPr b="0" lang="en-US" sz="1600" spc="-1" strike="noStrike">
                <a:solidFill>
                  <a:schemeClr val="dk1"/>
                </a:solidFill>
                <a:latin typeface="Calibri"/>
                <a:ea typeface="Calibri"/>
              </a:rPr>
              <a:t>Define and display these legends at a fixed and prominent location.</a:t>
            </a:r>
            <a:endParaRPr b="0" lang="en-IN" sz="1600" spc="-1" strike="noStrike">
              <a:solidFill>
                <a:srgbClr val="000000"/>
              </a:solidFill>
              <a:latin typeface="Arial"/>
            </a:endParaRPr>
          </a:p>
          <a:p>
            <a:pPr marL="447840" indent="-361800" defTabSz="914400">
              <a:lnSpc>
                <a:spcPct val="100000"/>
              </a:lnSpc>
              <a:tabLst>
                <a:tab algn="l" pos="0"/>
              </a:tabLst>
            </a:pPr>
            <a:r>
              <a:rPr b="1" lang="en-US" sz="1600" spc="-1" strike="noStrike">
                <a:solidFill>
                  <a:schemeClr val="dk1"/>
                </a:solidFill>
                <a:latin typeface="Calibri"/>
                <a:ea typeface="Calibri"/>
              </a:rPr>
              <a:t>III. </a:t>
            </a:r>
            <a:r>
              <a:rPr b="0" lang="en-US" sz="1600" spc="-1" strike="noStrike">
                <a:solidFill>
                  <a:schemeClr val="dk1"/>
                </a:solidFill>
                <a:latin typeface="Calibri"/>
                <a:ea typeface="Calibri"/>
              </a:rPr>
              <a:t>Update the legend dynamically only when new data layers are added.</a:t>
            </a:r>
            <a:endParaRPr b="0" lang="en-IN" sz="1600" spc="-1" strike="noStrike">
              <a:solidFill>
                <a:srgbClr val="000000"/>
              </a:solidFill>
              <a:latin typeface="Arial"/>
            </a:endParaRPr>
          </a:p>
          <a:p>
            <a:pPr marL="447840" indent="-361800" defTabSz="914400">
              <a:lnSpc>
                <a:spcPct val="100000"/>
              </a:lnSpc>
              <a:tabLst>
                <a:tab algn="l" pos="0"/>
              </a:tabLst>
            </a:pPr>
            <a:endParaRPr b="0" lang="en-IN" sz="1600" spc="-1" strike="noStrike">
              <a:solidFill>
                <a:srgbClr val="000000"/>
              </a:solidFill>
              <a:latin typeface="Arial"/>
            </a:endParaRPr>
          </a:p>
        </p:txBody>
      </p:sp>
      <p:sp>
        <p:nvSpPr>
          <p:cNvPr id="131" name="TextBox 6"/>
          <p:cNvSpPr/>
          <p:nvPr/>
        </p:nvSpPr>
        <p:spPr>
          <a:xfrm>
            <a:off x="3743280" y="3169800"/>
            <a:ext cx="8238600" cy="35629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2. Interactive Bar Chart Behavior</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Ensure single-category responsiveness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1" marL="7430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Clicking on </a:t>
            </a:r>
            <a:r>
              <a:rPr b="1" lang="en-US" sz="1600" spc="-1" strike="noStrike">
                <a:solidFill>
                  <a:schemeClr val="dk1"/>
                </a:solidFill>
                <a:latin typeface="Calibri"/>
                <a:ea typeface="Calibri"/>
              </a:rPr>
              <a:t>Route Coverage (Yellow bar)</a:t>
            </a:r>
            <a:r>
              <a:rPr b="0" lang="en-US" sz="1600" spc="-1" strike="noStrike">
                <a:solidFill>
                  <a:schemeClr val="dk1"/>
                </a:solidFill>
                <a:latin typeface="Calibri"/>
                <a:ea typeface="Calibri"/>
              </a:rPr>
              <a:t> must show </a:t>
            </a:r>
            <a:r>
              <a:rPr b="1" lang="en-US" sz="1600" spc="-1" strike="noStrike">
                <a:solidFill>
                  <a:schemeClr val="dk1"/>
                </a:solidFill>
                <a:latin typeface="Calibri"/>
                <a:ea typeface="Calibri"/>
              </a:rPr>
              <a:t>only route-specific data</a:t>
            </a:r>
            <a:r>
              <a:rPr b="0" lang="en-US" sz="1600" spc="-1" strike="noStrike">
                <a:solidFill>
                  <a:schemeClr val="dk1"/>
                </a:solidFill>
                <a:latin typeface="Calibri"/>
                <a:ea typeface="Calibri"/>
              </a:rPr>
              <a:t> (e.g., vehicle list, covered routes, missed segments).</a:t>
            </a:r>
            <a:endParaRPr b="0" lang="en-IN" sz="1600" spc="-1" strike="noStrike">
              <a:solidFill>
                <a:srgbClr val="000000"/>
              </a:solidFill>
              <a:latin typeface="Arial"/>
            </a:endParaRPr>
          </a:p>
          <a:p>
            <a:pPr lvl="1" marL="7430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It should not auto-trigger Wet or Dry Bin data unless manually selected.</a:t>
            </a:r>
            <a:endParaRPr b="0" lang="en-IN" sz="1600" spc="-1" strike="noStrike">
              <a:solidFill>
                <a:srgbClr val="000000"/>
              </a:solidFill>
              <a:latin typeface="Arial"/>
            </a:endParaRPr>
          </a:p>
          <a:p>
            <a:pPr marL="45720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II. Enable independent bar interaction</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1" marL="7430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Each bar (Route, Wet Bin, Dry Bin) should be </a:t>
            </a:r>
            <a:r>
              <a:rPr b="1" lang="en-US" sz="1600" spc="-1" strike="noStrike">
                <a:solidFill>
                  <a:schemeClr val="dk1"/>
                </a:solidFill>
                <a:latin typeface="Calibri"/>
                <a:ea typeface="Calibri"/>
              </a:rPr>
              <a:t>clickable individually</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1" marL="7430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Once clicked, it should </a:t>
            </a:r>
            <a:r>
              <a:rPr b="1" lang="en-US" sz="1600" spc="-1" strike="noStrike">
                <a:solidFill>
                  <a:schemeClr val="dk1"/>
                </a:solidFill>
                <a:latin typeface="Calibri"/>
                <a:ea typeface="Calibri"/>
              </a:rPr>
              <a:t>open a new side panel</a:t>
            </a:r>
            <a:r>
              <a:rPr b="0" lang="en-US" sz="1600" spc="-1" strike="noStrike">
                <a:solidFill>
                  <a:schemeClr val="dk1"/>
                </a:solidFill>
                <a:latin typeface="Calibri"/>
                <a:ea typeface="Calibri"/>
              </a:rPr>
              <a:t> or </a:t>
            </a:r>
            <a:r>
              <a:rPr b="1" lang="en-US" sz="1600" spc="-1" strike="noStrike">
                <a:solidFill>
                  <a:schemeClr val="dk1"/>
                </a:solidFill>
                <a:latin typeface="Calibri"/>
                <a:ea typeface="Calibri"/>
              </a:rPr>
              <a:t>modal popup</a:t>
            </a:r>
            <a:r>
              <a:rPr b="0" lang="en-US" sz="1600" spc="-1" strike="noStrike">
                <a:solidFill>
                  <a:schemeClr val="dk1"/>
                </a:solidFill>
                <a:latin typeface="Calibri"/>
                <a:ea typeface="Calibri"/>
              </a:rPr>
              <a:t> showing relevant:</a:t>
            </a:r>
            <a:endParaRPr b="0" lang="en-IN" sz="1600" spc="-1" strike="noStrike">
              <a:solidFill>
                <a:srgbClr val="000000"/>
              </a:solidFill>
              <a:latin typeface="Arial"/>
            </a:endParaRPr>
          </a:p>
          <a:p>
            <a:pPr lvl="2" marL="1200240" indent="-285840" defTabSz="914400">
              <a:lnSpc>
                <a:spcPct val="100000"/>
              </a:lnSpc>
              <a:buClr>
                <a:srgbClr val="000000"/>
              </a:buClr>
              <a:buFont typeface="Arial"/>
              <a:buChar char="•"/>
            </a:pPr>
            <a:r>
              <a:rPr b="0" lang="en-US" sz="1600" spc="-1" strike="noStrike">
                <a:solidFill>
                  <a:schemeClr val="dk1"/>
                </a:solidFill>
                <a:latin typeface="Calibri"/>
                <a:ea typeface="Calibri"/>
              </a:rPr>
              <a:t>Summary statistics</a:t>
            </a:r>
            <a:endParaRPr b="0" lang="en-IN" sz="1600" spc="-1" strike="noStrike">
              <a:solidFill>
                <a:srgbClr val="000000"/>
              </a:solidFill>
              <a:latin typeface="Arial"/>
            </a:endParaRPr>
          </a:p>
          <a:p>
            <a:pPr lvl="2" marL="1200240" indent="-285840" defTabSz="914400">
              <a:lnSpc>
                <a:spcPct val="100000"/>
              </a:lnSpc>
              <a:buClr>
                <a:srgbClr val="000000"/>
              </a:buClr>
              <a:buFont typeface="Arial"/>
              <a:buChar char="•"/>
            </a:pPr>
            <a:r>
              <a:rPr b="0" lang="en-US" sz="1600" spc="-1" strike="noStrike">
                <a:solidFill>
                  <a:schemeClr val="dk1"/>
                </a:solidFill>
                <a:latin typeface="Calibri"/>
                <a:ea typeface="Calibri"/>
              </a:rPr>
              <a:t>List of affected wards or bins</a:t>
            </a:r>
            <a:endParaRPr b="0" lang="en-IN" sz="1600" spc="-1" strike="noStrike">
              <a:solidFill>
                <a:srgbClr val="000000"/>
              </a:solidFill>
              <a:latin typeface="Arial"/>
            </a:endParaRPr>
          </a:p>
          <a:p>
            <a:pPr lvl="2" marL="1200240" indent="-285840" defTabSz="914400">
              <a:lnSpc>
                <a:spcPct val="100000"/>
              </a:lnSpc>
              <a:buClr>
                <a:srgbClr val="000000"/>
              </a:buClr>
              <a:buFont typeface="Arial"/>
              <a:buChar char="•"/>
            </a:pPr>
            <a:r>
              <a:rPr b="0" lang="en-US" sz="1600" spc="-1" strike="noStrike">
                <a:solidFill>
                  <a:schemeClr val="dk1"/>
                </a:solidFill>
                <a:latin typeface="Calibri"/>
                <a:ea typeface="Calibri"/>
              </a:rPr>
              <a:t>Related GIS map snapshot (optional)</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8" descr=""/>
          <p:cNvPicPr/>
          <p:nvPr/>
        </p:nvPicPr>
        <p:blipFill>
          <a:blip r:embed="rId1"/>
          <a:stretch/>
        </p:blipFill>
        <p:spPr>
          <a:xfrm>
            <a:off x="0" y="523080"/>
            <a:ext cx="12191760" cy="5796000"/>
          </a:xfrm>
          <a:prstGeom prst="rect">
            <a:avLst/>
          </a:prstGeom>
          <a:ln w="0">
            <a:noFill/>
          </a:ln>
        </p:spPr>
      </p:pic>
      <p:sp>
        <p:nvSpPr>
          <p:cNvPr id="133" name="TextBox 9"/>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5</a:t>
            </a:r>
            <a:endParaRPr b="0" lang="en-IN"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5</a:t>
            </a:r>
            <a:endParaRPr b="0" lang="en-IN" sz="2800" spc="-1" strike="noStrike">
              <a:solidFill>
                <a:srgbClr val="000000"/>
              </a:solidFill>
              <a:latin typeface="Arial"/>
            </a:endParaRPr>
          </a:p>
        </p:txBody>
      </p:sp>
      <p:sp>
        <p:nvSpPr>
          <p:cNvPr id="135" name="TextBox 4"/>
          <p:cNvSpPr/>
          <p:nvPr/>
        </p:nvSpPr>
        <p:spPr>
          <a:xfrm>
            <a:off x="257040" y="523080"/>
            <a:ext cx="11658240" cy="572580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Observations and Gaps:</a:t>
            </a:r>
            <a:endParaRPr b="0" lang="en-IN" sz="18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1" lang="en-US" sz="1600" spc="-1" strike="noStrike">
                <a:solidFill>
                  <a:schemeClr val="dk1"/>
                </a:solidFill>
                <a:latin typeface="Calibri"/>
                <a:ea typeface="Calibri"/>
              </a:rPr>
              <a:t>The dashboard currently shows:</a:t>
            </a: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Ward-wise bar graphs for:</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Route Coverage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Wet Bin Coverage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Dry Bin Coverage</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highlight>
                  <a:srgbClr val="ffff00"/>
                </a:highlight>
                <a:latin typeface="Calibri"/>
                <a:ea typeface="Calibri"/>
              </a:rPr>
              <a:t>Each bar is color-coded, but the legend format is inconsistent with previous visualizations.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The dashboard is intended to reflect hourly performance, but:</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No justification or supporting data is presented for metrics like “10% work completed from 5 AM to 6 AM.”</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Users are unable to verify which routes or wards contribute to the calculated percentage.</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Incomplete Work Justification:</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No proof or source to verify how 10% or 59% completion was calculated.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No link to route names, ward names, or bin counts that were actually covered.</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Missing Drill-Down Capability:</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Users cannot click and explore deeper levels (e.g., from % to wards to routes).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Visual Inconsistency:</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Legend colors differ from previous graphs.</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Heading fonts and styles are not standardized.</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3"/>
          <p:cNvSpPr/>
          <p:nvPr/>
        </p:nvSpPr>
        <p:spPr>
          <a:xfrm>
            <a:off x="4924440" y="0"/>
            <a:ext cx="406440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5 (1/2)</a:t>
            </a:r>
            <a:endParaRPr b="0" lang="en-IN" sz="2800" spc="-1" strike="noStrike">
              <a:solidFill>
                <a:srgbClr val="000000"/>
              </a:solidFill>
              <a:latin typeface="Arial"/>
            </a:endParaRPr>
          </a:p>
        </p:txBody>
      </p:sp>
      <p:sp>
        <p:nvSpPr>
          <p:cNvPr id="137" name="TextBox 5"/>
          <p:cNvSpPr/>
          <p:nvPr/>
        </p:nvSpPr>
        <p:spPr>
          <a:xfrm>
            <a:off x="86040" y="523080"/>
            <a:ext cx="6009480" cy="676188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marL="343080" indent="-343080" defTabSz="914400">
              <a:lnSpc>
                <a:spcPct val="100000"/>
              </a:lnSpc>
              <a:buClr>
                <a:srgbClr val="000000"/>
              </a:buClr>
              <a:buFont typeface="OpenSymbol"/>
              <a:buAutoNum type="arabicPeriod"/>
            </a:pPr>
            <a:r>
              <a:rPr b="1" lang="en-US" sz="1800" spc="-1" strike="noStrike">
                <a:solidFill>
                  <a:schemeClr val="dk1"/>
                </a:solidFill>
                <a:highlight>
                  <a:srgbClr val="ffff00"/>
                </a:highlight>
                <a:latin typeface="Calibri"/>
                <a:ea typeface="Calibri"/>
              </a:rPr>
              <a:t>Incomplete Hourly Performance Justification</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I. Link Percentage to Proof of Completion:</a:t>
            </a:r>
            <a:endParaRPr b="0" lang="en-IN" sz="1600" spc="-1" strike="noStrike">
              <a:solidFill>
                <a:srgbClr val="000000"/>
              </a:solidFill>
              <a:latin typeface="Arial"/>
            </a:endParaRPr>
          </a:p>
          <a:p>
            <a:pPr marL="181080" defTabSz="914400">
              <a:lnSpc>
                <a:spcPct val="100000"/>
              </a:lnSpc>
            </a:pPr>
            <a:r>
              <a:rPr b="0" lang="en-US" sz="1600" spc="-1" strike="noStrike">
                <a:solidFill>
                  <a:schemeClr val="dk1"/>
                </a:solidFill>
                <a:latin typeface="Calibri"/>
                <a:ea typeface="Calibri"/>
              </a:rPr>
              <a:t>Create a back-end data reference (preferably Excel or tabular database) that supports the visual data.</a:t>
            </a:r>
            <a:endParaRPr b="0" lang="en-IN" sz="16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The reference should include:</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Date &amp; time of bin pickup</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Route ID / Route name</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Ward name</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Type of bin (Wet/Dry)</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GPS-tagged status (Covered/Not Covered)</a:t>
            </a:r>
            <a:endParaRPr b="0" lang="en-IN" sz="16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II. Enable Route-Wise Performance Tables:</a:t>
            </a: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Provide a downloadable table/spreadsheet that:</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Lists all assigned routes per ward</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Displays percentage coverage per route</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Shows timestamp of completion</a:t>
            </a:r>
            <a:endParaRPr b="0" lang="en-IN" sz="16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181080" defTabSz="914400">
              <a:lnSpc>
                <a:spcPct val="100000"/>
              </a:lnSpc>
            </a:pPr>
            <a:r>
              <a:rPr b="1" lang="en-US" sz="1600" spc="-1" strike="noStrike">
                <a:solidFill>
                  <a:schemeClr val="dk1"/>
                </a:solidFill>
                <a:latin typeface="Calibri"/>
                <a:ea typeface="Calibri"/>
              </a:rPr>
              <a:t>III. Validation Logic:</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Define how “10% completed” is calculated.</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Example: </a:t>
            </a:r>
            <a:r>
              <a:rPr b="0" lang="en-US" sz="1600" spc="-1" strike="noStrike">
                <a:solidFill>
                  <a:schemeClr val="dk1"/>
                </a:solidFill>
                <a:latin typeface="Calibri"/>
                <a:ea typeface="Calibri"/>
              </a:rPr>
              <a:t>10% = 5 out of 50 bins covered + 2 out of 10 routes marked completed by GPS.</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Display this logic transparently on hover or in a side panel.</a:t>
            </a:r>
            <a:endParaRPr b="0" lang="en-IN" sz="1600" spc="-1" strike="noStrike">
              <a:solidFill>
                <a:srgbClr val="000000"/>
              </a:solidFill>
              <a:latin typeface="Arial"/>
            </a:endParaRPr>
          </a:p>
        </p:txBody>
      </p:sp>
      <p:sp>
        <p:nvSpPr>
          <p:cNvPr id="138" name="TextBox 6"/>
          <p:cNvSpPr/>
          <p:nvPr/>
        </p:nvSpPr>
        <p:spPr>
          <a:xfrm>
            <a:off x="6229440" y="523080"/>
            <a:ext cx="5876280" cy="62438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2. Drill-Down Functionality Enhancement</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Interactive Drill-Down from Bar Graphs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1" lang="en-US" sz="1600" spc="-1" strike="noStrike">
                <a:solidFill>
                  <a:schemeClr val="dk1"/>
                </a:solidFill>
                <a:latin typeface="Calibri"/>
                <a:ea typeface="Calibri"/>
              </a:rPr>
              <a:t>Clicking on a bar representing a ward should:</a:t>
            </a:r>
            <a:endParaRPr b="0" lang="en-IN" sz="1600" spc="-1" strike="noStrike">
              <a:solidFill>
                <a:srgbClr val="000000"/>
              </a:solidFill>
              <a:latin typeface="Arial"/>
            </a:endParaRPr>
          </a:p>
          <a:p>
            <a:pPr lvl="2" marL="809640" indent="-266760" defTabSz="914400">
              <a:lnSpc>
                <a:spcPct val="100000"/>
              </a:lnSpc>
              <a:buClr>
                <a:srgbClr val="000000"/>
              </a:buClr>
              <a:buFont typeface="Wingdings" charset="2"/>
              <a:buChar char=""/>
            </a:pPr>
            <a:r>
              <a:rPr b="0" lang="en-US" sz="1600" spc="-1" strike="noStrike">
                <a:solidFill>
                  <a:schemeClr val="dk1"/>
                </a:solidFill>
                <a:latin typeface="Calibri"/>
                <a:ea typeface="Calibri"/>
              </a:rPr>
              <a:t>Expand to show list of </a:t>
            </a:r>
            <a:r>
              <a:rPr b="1" lang="en-US" sz="1600" spc="-1" strike="noStrike">
                <a:solidFill>
                  <a:schemeClr val="dk1"/>
                </a:solidFill>
                <a:latin typeface="Calibri"/>
                <a:ea typeface="Calibri"/>
              </a:rPr>
              <a:t>routes within that ward</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2" marL="809640" indent="-266760" defTabSz="914400">
              <a:lnSpc>
                <a:spcPct val="100000"/>
              </a:lnSpc>
              <a:buClr>
                <a:srgbClr val="000000"/>
              </a:buClr>
              <a:buFont typeface="Wingdings" charset="2"/>
              <a:buChar char=""/>
            </a:pPr>
            <a:r>
              <a:rPr b="0" lang="en-US" sz="1600" spc="-1" strike="noStrike">
                <a:solidFill>
                  <a:schemeClr val="dk1"/>
                </a:solidFill>
                <a:latin typeface="Calibri"/>
                <a:ea typeface="Calibri"/>
              </a:rPr>
              <a:t>Indicate how many routes have been completed (with timestamp or color).</a:t>
            </a:r>
            <a:endParaRPr b="0" lang="en-IN" sz="1600" spc="-1" strike="noStrike">
              <a:solidFill>
                <a:srgbClr val="000000"/>
              </a:solidFill>
              <a:latin typeface="Arial"/>
            </a:endParaRPr>
          </a:p>
          <a:p>
            <a:pPr marL="91440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II. Hierarchical View</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1" lang="en-US" sz="1600" spc="-1" strike="noStrike">
                <a:solidFill>
                  <a:schemeClr val="dk1"/>
                </a:solidFill>
                <a:latin typeface="Calibri"/>
                <a:ea typeface="Calibri"/>
              </a:rPr>
              <a:t>Use a 3-tier structure:</a:t>
            </a:r>
            <a:endParaRPr b="0" lang="en-IN" sz="1600" spc="-1" strike="noStrike">
              <a:solidFill>
                <a:srgbClr val="000000"/>
              </a:solidFill>
              <a:latin typeface="Arial"/>
            </a:endParaRPr>
          </a:p>
          <a:p>
            <a:pPr lvl="2" marL="809640" indent="-266760" defTabSz="914400">
              <a:lnSpc>
                <a:spcPct val="100000"/>
              </a:lnSpc>
              <a:buClr>
                <a:srgbClr val="000000"/>
              </a:buClr>
              <a:buFont typeface="Wingdings" charset="2"/>
              <a:buChar char=""/>
            </a:pPr>
            <a:r>
              <a:rPr b="1" lang="en-US" sz="1600" spc="-1" strike="noStrike">
                <a:solidFill>
                  <a:schemeClr val="dk1"/>
                </a:solidFill>
                <a:latin typeface="Calibri"/>
                <a:ea typeface="Calibri"/>
              </a:rPr>
              <a:t>Level 1</a:t>
            </a:r>
            <a:r>
              <a:rPr b="0" lang="en-US" sz="1600" spc="-1" strike="noStrike">
                <a:solidFill>
                  <a:schemeClr val="dk1"/>
                </a:solidFill>
                <a:latin typeface="Calibri"/>
                <a:ea typeface="Calibri"/>
              </a:rPr>
              <a:t>: Ward-level bar graph (as currently shown)</a:t>
            </a:r>
            <a:endParaRPr b="0" lang="en-IN" sz="1600" spc="-1" strike="noStrike">
              <a:solidFill>
                <a:srgbClr val="000000"/>
              </a:solidFill>
              <a:latin typeface="Arial"/>
            </a:endParaRPr>
          </a:p>
          <a:p>
            <a:pPr lvl="2" marL="809640" indent="-266760" defTabSz="914400">
              <a:lnSpc>
                <a:spcPct val="100000"/>
              </a:lnSpc>
              <a:buClr>
                <a:srgbClr val="000000"/>
              </a:buClr>
              <a:buFont typeface="Wingdings" charset="2"/>
              <a:buChar char=""/>
            </a:pPr>
            <a:r>
              <a:rPr b="1" lang="en-US" sz="1600" spc="-1" strike="noStrike">
                <a:solidFill>
                  <a:schemeClr val="dk1"/>
                </a:solidFill>
                <a:latin typeface="Calibri"/>
                <a:ea typeface="Calibri"/>
              </a:rPr>
              <a:t>Level 2</a:t>
            </a:r>
            <a:r>
              <a:rPr b="0" lang="en-US" sz="1600" spc="-1" strike="noStrike">
                <a:solidFill>
                  <a:schemeClr val="dk1"/>
                </a:solidFill>
                <a:latin typeface="Calibri"/>
                <a:ea typeface="Calibri"/>
              </a:rPr>
              <a:t>: Route-level progress per selected ward</a:t>
            </a:r>
            <a:endParaRPr b="0" lang="en-IN" sz="1600" spc="-1" strike="noStrike">
              <a:solidFill>
                <a:srgbClr val="000000"/>
              </a:solidFill>
              <a:latin typeface="Arial"/>
            </a:endParaRPr>
          </a:p>
          <a:p>
            <a:pPr lvl="2" marL="809640" indent="-266760" defTabSz="914400">
              <a:lnSpc>
                <a:spcPct val="100000"/>
              </a:lnSpc>
              <a:buClr>
                <a:srgbClr val="000000"/>
              </a:buClr>
              <a:buFont typeface="Wingdings" charset="2"/>
              <a:buChar char=""/>
            </a:pPr>
            <a:r>
              <a:rPr b="1" lang="en-US" sz="1600" spc="-1" strike="noStrike">
                <a:solidFill>
                  <a:schemeClr val="dk1"/>
                </a:solidFill>
                <a:latin typeface="Calibri"/>
                <a:ea typeface="Calibri"/>
              </a:rPr>
              <a:t>Level 3</a:t>
            </a:r>
            <a:r>
              <a:rPr b="0" lang="en-US" sz="1600" spc="-1" strike="noStrike">
                <a:solidFill>
                  <a:schemeClr val="dk1"/>
                </a:solidFill>
                <a:latin typeface="Calibri"/>
                <a:ea typeface="Calibri"/>
              </a:rPr>
              <a:t>: Bin-level data with exact location and coverage status (optional)</a:t>
            </a:r>
            <a:endParaRPr b="0" lang="en-IN" sz="1600" spc="-1" strike="noStrike">
              <a:solidFill>
                <a:srgbClr val="000000"/>
              </a:solidFill>
              <a:latin typeface="Arial"/>
            </a:endParaRPr>
          </a:p>
          <a:p>
            <a:pPr marL="91440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III. Dynamic Time Filtering</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1" lang="en-US" sz="1600" spc="-1" strike="noStrike">
                <a:solidFill>
                  <a:schemeClr val="dk1"/>
                </a:solidFill>
                <a:latin typeface="Calibri"/>
                <a:ea typeface="Calibri"/>
              </a:rPr>
              <a:t>Add a time slider or filter (hourly) to observe:</a:t>
            </a:r>
            <a:endParaRPr b="0" lang="en-IN" sz="1600" spc="-1" strike="noStrike">
              <a:solidFill>
                <a:srgbClr val="000000"/>
              </a:solidFill>
              <a:latin typeface="Arial"/>
            </a:endParaRPr>
          </a:p>
          <a:p>
            <a:pPr lvl="2" marL="809640" indent="104760" defTabSz="914400">
              <a:lnSpc>
                <a:spcPct val="100000"/>
              </a:lnSpc>
              <a:buClr>
                <a:srgbClr val="000000"/>
              </a:buClr>
              <a:buFont typeface="Wingdings" charset="2"/>
              <a:buChar char=""/>
            </a:pPr>
            <a:r>
              <a:rPr b="0" lang="en-US" sz="1600" spc="-1" strike="noStrike">
                <a:solidFill>
                  <a:schemeClr val="dk1"/>
                </a:solidFill>
                <a:latin typeface="Calibri"/>
                <a:ea typeface="Calibri"/>
              </a:rPr>
              <a:t>Which routes were covered during which time block.</a:t>
            </a:r>
            <a:endParaRPr b="0" lang="en-IN" sz="1600" spc="-1" strike="noStrike">
              <a:solidFill>
                <a:srgbClr val="000000"/>
              </a:solidFill>
              <a:latin typeface="Arial"/>
            </a:endParaRPr>
          </a:p>
          <a:p>
            <a:pPr lvl="2" marL="809640" indent="104760" defTabSz="914400">
              <a:lnSpc>
                <a:spcPct val="100000"/>
              </a:lnSpc>
              <a:buClr>
                <a:srgbClr val="000000"/>
              </a:buClr>
              <a:buFont typeface="Wingdings" charset="2"/>
              <a:buChar char=""/>
            </a:pPr>
            <a:r>
              <a:rPr b="0" lang="en-US" sz="1600" spc="-1" strike="noStrike">
                <a:solidFill>
                  <a:schemeClr val="dk1"/>
                </a:solidFill>
                <a:latin typeface="Calibri"/>
                <a:ea typeface="Calibri"/>
              </a:rPr>
              <a:t>What percentage of total work was completed in each time frame.</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Box 3"/>
          <p:cNvSpPr/>
          <p:nvPr/>
        </p:nvSpPr>
        <p:spPr>
          <a:xfrm>
            <a:off x="4924440" y="0"/>
            <a:ext cx="406440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5 (2/2)</a:t>
            </a:r>
            <a:endParaRPr b="0" lang="en-IN" sz="2800" spc="-1" strike="noStrike">
              <a:solidFill>
                <a:srgbClr val="000000"/>
              </a:solidFill>
              <a:latin typeface="Arial"/>
            </a:endParaRPr>
          </a:p>
        </p:txBody>
      </p:sp>
      <p:sp>
        <p:nvSpPr>
          <p:cNvPr id="140" name="TextBox 5"/>
          <p:cNvSpPr/>
          <p:nvPr/>
        </p:nvSpPr>
        <p:spPr>
          <a:xfrm>
            <a:off x="86040" y="523080"/>
            <a:ext cx="6009480" cy="676188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3. Dashboard Formatting &amp; Design Consistency</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Consistent Color Legends Across Visuals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0" lang="en-US" sz="1600" spc="-1" strike="noStrike">
                <a:solidFill>
                  <a:schemeClr val="dk1"/>
                </a:solidFill>
                <a:latin typeface="Calibri"/>
                <a:ea typeface="Calibri"/>
              </a:rPr>
              <a:t>Use the same color scheme for:</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Wet Bin: Blue</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Dry Bin: Yellow</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Route Coverage: Green</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Reflect these in </a:t>
            </a:r>
            <a:r>
              <a:rPr b="1" lang="en-US" sz="1600" spc="-1" strike="noStrike">
                <a:solidFill>
                  <a:schemeClr val="dk1"/>
                </a:solidFill>
                <a:latin typeface="Calibri"/>
                <a:ea typeface="Calibri"/>
              </a:rPr>
              <a:t>all graphs, maps, and charts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II. Standardized Heading Style</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0" lang="en-US" sz="1600" spc="-1" strike="noStrike">
                <a:solidFill>
                  <a:schemeClr val="dk1"/>
                </a:solidFill>
                <a:latin typeface="Calibri"/>
                <a:ea typeface="Calibri"/>
              </a:rPr>
              <a:t>Apply the following formatting rules:</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Font</a:t>
            </a:r>
            <a:r>
              <a:rPr b="0" lang="en-US" sz="1600" spc="-1" strike="noStrike">
                <a:solidFill>
                  <a:schemeClr val="dk1"/>
                </a:solidFill>
                <a:latin typeface="Calibri"/>
                <a:ea typeface="Calibri"/>
              </a:rPr>
              <a:t>: Calibri or Segoe UI</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Style</a:t>
            </a:r>
            <a:r>
              <a:rPr b="0" lang="en-US" sz="1600" spc="-1" strike="noStrike">
                <a:solidFill>
                  <a:schemeClr val="dk1"/>
                </a:solidFill>
                <a:latin typeface="Calibri"/>
                <a:ea typeface="Calibri"/>
              </a:rPr>
              <a:t>: Bold, Font Size 16–18</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Color</a:t>
            </a:r>
            <a:r>
              <a:rPr b="0" lang="en-US" sz="1600" spc="-1" strike="noStrike">
                <a:solidFill>
                  <a:schemeClr val="dk1"/>
                </a:solidFill>
                <a:latin typeface="Calibri"/>
                <a:ea typeface="Calibri"/>
              </a:rPr>
              <a:t>: Dark blue or consistent with brand identity</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Align all headings to the </a:t>
            </a:r>
            <a:r>
              <a:rPr b="1" lang="en-US" sz="1600" spc="-1" strike="noStrike">
                <a:solidFill>
                  <a:schemeClr val="dk1"/>
                </a:solidFill>
                <a:latin typeface="Calibri"/>
                <a:ea typeface="Calibri"/>
              </a:rPr>
              <a:t>left</a:t>
            </a:r>
            <a:r>
              <a:rPr b="0" lang="en-US" sz="1600" spc="-1" strike="noStrike">
                <a:solidFill>
                  <a:schemeClr val="dk1"/>
                </a:solidFill>
                <a:latin typeface="Calibri"/>
                <a:ea typeface="Calibri"/>
              </a:rPr>
              <a:t> with a uniform margin.</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III. Add Tooltips and Legends on Graphs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457200" defTabSz="914400">
              <a:lnSpc>
                <a:spcPct val="100000"/>
              </a:lnSpc>
            </a:pPr>
            <a:r>
              <a:rPr b="0" lang="en-US" sz="1600" spc="-1" strike="noStrike">
                <a:solidFill>
                  <a:schemeClr val="dk1"/>
                </a:solidFill>
                <a:latin typeface="Calibri"/>
                <a:ea typeface="Calibri"/>
              </a:rPr>
              <a:t>Hovering over a bar should show:</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Total bins assigned</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Total bins covered</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Coverage percentage</a:t>
            </a:r>
            <a:endParaRPr b="0" lang="en-IN" sz="1600" spc="-1" strike="noStrike">
              <a:solidFill>
                <a:srgbClr val="000000"/>
              </a:solidFill>
              <a:latin typeface="Arial"/>
            </a:endParaRPr>
          </a:p>
          <a:p>
            <a:pPr lvl="2" marL="1200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Number of vehicles involved</a:t>
            </a:r>
            <a:endParaRPr b="0" lang="en-IN" sz="1600" spc="-1" strike="noStrike">
              <a:solidFill>
                <a:srgbClr val="000000"/>
              </a:solidFill>
              <a:latin typeface="Arial"/>
            </a:endParaRPr>
          </a:p>
        </p:txBody>
      </p:sp>
      <p:graphicFrame>
        <p:nvGraphicFramePr>
          <p:cNvPr id="141" name="Table 2"/>
          <p:cNvGraphicFramePr/>
          <p:nvPr/>
        </p:nvGraphicFramePr>
        <p:xfrm>
          <a:off x="6334200" y="523080"/>
          <a:ext cx="5771520" cy="3649680"/>
        </p:xfrm>
        <a:graphic>
          <a:graphicData uri="http://schemas.openxmlformats.org/drawingml/2006/table">
            <a:tbl>
              <a:tblPr/>
              <a:tblGrid>
                <a:gridCol w="2673000"/>
                <a:gridCol w="3098520"/>
              </a:tblGrid>
              <a:tr h="320400">
                <a:tc>
                  <a:txBody>
                    <a:bodyPr anchor="ctr">
                      <a:noAutofit/>
                    </a:bodyPr>
                    <a:p>
                      <a:pPr defTabSz="914400">
                        <a:lnSpc>
                          <a:spcPct val="100000"/>
                        </a:lnSpc>
                      </a:pPr>
                      <a:r>
                        <a:rPr b="0" lang="en-IN" sz="1800" spc="-1" strike="noStrike">
                          <a:solidFill>
                            <a:schemeClr val="lt1"/>
                          </a:solidFill>
                          <a:latin typeface="Aptos"/>
                        </a:rPr>
                        <a:t>Issue based Solutions</a:t>
                      </a:r>
                      <a:endParaRPr b="0" lang="en-IN" sz="1800" spc="-1" strike="noStrike">
                        <a:solidFill>
                          <a:srgbClr val="ffffff"/>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2">
                        <a:lumMod val="75000"/>
                        <a:lumOff val="25000"/>
                      </a:schemeClr>
                    </a:solidFill>
                  </a:tcPr>
                </a:tc>
                <a:tc>
                  <a:txBody>
                    <a:bodyPr anchor="ctr">
                      <a:noAutofit/>
                    </a:bodyPr>
                    <a:p>
                      <a:pPr defTabSz="914400">
                        <a:lnSpc>
                          <a:spcPct val="100000"/>
                        </a:lnSpc>
                      </a:pPr>
                      <a:r>
                        <a:rPr b="0" lang="en-IN" sz="1800" spc="-1" strike="noStrike">
                          <a:solidFill>
                            <a:schemeClr val="lt1"/>
                          </a:solidFill>
                          <a:latin typeface="Aptos"/>
                        </a:rPr>
                        <a:t>Outcome</a:t>
                      </a:r>
                      <a:endParaRPr b="0" lang="en-IN" sz="1800" spc="-1" strike="noStrike">
                        <a:solidFill>
                          <a:srgbClr val="ffffff"/>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2">
                        <a:lumMod val="75000"/>
                        <a:lumOff val="25000"/>
                      </a:schemeClr>
                    </a:solidFill>
                  </a:tcPr>
                </a:tc>
              </a:tr>
              <a:tr h="560520">
                <a:tc>
                  <a:txBody>
                    <a:bodyPr anchor="ctr">
                      <a:noAutofit/>
                    </a:bodyPr>
                    <a:p>
                      <a:pPr defTabSz="914400">
                        <a:lnSpc>
                          <a:spcPct val="100000"/>
                        </a:lnSpc>
                      </a:pPr>
                      <a:r>
                        <a:rPr b="0" lang="en-IN" sz="1800" spc="-1" strike="noStrike">
                          <a:solidFill>
                            <a:schemeClr val="dk1"/>
                          </a:solidFill>
                          <a:latin typeface="Aptos"/>
                        </a:rPr>
                        <a:t>Justification of % Work</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IN" sz="1800" spc="-1" strike="noStrike">
                          <a:solidFill>
                            <a:schemeClr val="dk1"/>
                          </a:solidFill>
                          <a:latin typeface="Aptos"/>
                        </a:rPr>
                        <a:t>Builds credibility and transparency</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1041120">
                <a:tc>
                  <a:txBody>
                    <a:bodyPr anchor="ctr">
                      <a:noAutofit/>
                    </a:bodyPr>
                    <a:p>
                      <a:pPr defTabSz="914400">
                        <a:lnSpc>
                          <a:spcPct val="100000"/>
                        </a:lnSpc>
                      </a:pPr>
                      <a:r>
                        <a:rPr b="0" lang="en-IN" sz="1800" spc="-1" strike="noStrike">
                          <a:solidFill>
                            <a:schemeClr val="dk1"/>
                          </a:solidFill>
                          <a:latin typeface="Aptos"/>
                        </a:rPr>
                        <a:t>Drill-Down Enabled</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800" spc="-1" strike="noStrike">
                          <a:solidFill>
                            <a:schemeClr val="dk1"/>
                          </a:solidFill>
                          <a:latin typeface="Aptos"/>
                        </a:rPr>
                        <a:t>Allows supervisors to track performance at micro-level</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01000">
                <a:tc>
                  <a:txBody>
                    <a:bodyPr anchor="ctr">
                      <a:noAutofit/>
                    </a:bodyPr>
                    <a:p>
                      <a:pPr defTabSz="914400">
                        <a:lnSpc>
                          <a:spcPct val="100000"/>
                        </a:lnSpc>
                      </a:pPr>
                      <a:r>
                        <a:rPr b="0" lang="en-IN" sz="1800" spc="-1" strike="noStrike">
                          <a:solidFill>
                            <a:schemeClr val="dk1"/>
                          </a:solidFill>
                          <a:latin typeface="Aptos"/>
                        </a:rPr>
                        <a:t>Visual Consistency</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800" spc="-1" strike="noStrike">
                          <a:solidFill>
                            <a:schemeClr val="dk1"/>
                          </a:solidFill>
                          <a:latin typeface="Aptos"/>
                        </a:rPr>
                        <a:t>Enhances readability and user experience</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801000">
                <a:tc>
                  <a:txBody>
                    <a:bodyPr anchor="ctr">
                      <a:noAutofit/>
                    </a:bodyPr>
                    <a:p>
                      <a:pPr defTabSz="914400">
                        <a:lnSpc>
                          <a:spcPct val="100000"/>
                        </a:lnSpc>
                      </a:pPr>
                      <a:r>
                        <a:rPr b="0" lang="en-IN" sz="1800" spc="-1" strike="noStrike">
                          <a:solidFill>
                            <a:schemeClr val="dk1"/>
                          </a:solidFill>
                          <a:latin typeface="Aptos"/>
                        </a:rPr>
                        <a:t>Time-Based Breakdown</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800" spc="-1" strike="noStrike">
                          <a:solidFill>
                            <a:schemeClr val="dk1"/>
                          </a:solidFill>
                          <a:latin typeface="Aptos"/>
                        </a:rPr>
                        <a:t>Supports shift monitoring and work audits</a:t>
                      </a:r>
                      <a:endParaRPr b="0" lang="en-IN" sz="18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1"/>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6</a:t>
            </a:r>
            <a:endParaRPr b="0" lang="en-IN" sz="2800" spc="-1" strike="noStrike">
              <a:solidFill>
                <a:srgbClr val="000000"/>
              </a:solidFill>
              <a:latin typeface="Arial"/>
            </a:endParaRPr>
          </a:p>
        </p:txBody>
      </p:sp>
      <p:pic>
        <p:nvPicPr>
          <p:cNvPr id="143" name="Picture 3" descr=""/>
          <p:cNvPicPr/>
          <p:nvPr/>
        </p:nvPicPr>
        <p:blipFill>
          <a:blip r:embed="rId1"/>
          <a:stretch/>
        </p:blipFill>
        <p:spPr>
          <a:xfrm>
            <a:off x="0" y="473760"/>
            <a:ext cx="12191760" cy="52599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6</a:t>
            </a:r>
            <a:endParaRPr b="0" lang="en-IN" sz="2800" spc="-1" strike="noStrike">
              <a:solidFill>
                <a:srgbClr val="000000"/>
              </a:solidFill>
              <a:latin typeface="Arial"/>
            </a:endParaRPr>
          </a:p>
        </p:txBody>
      </p:sp>
      <p:sp>
        <p:nvSpPr>
          <p:cNvPr id="145" name="TextBox 4"/>
          <p:cNvSpPr/>
          <p:nvPr/>
        </p:nvSpPr>
        <p:spPr>
          <a:xfrm>
            <a:off x="257040" y="523080"/>
            <a:ext cx="11658240" cy="280116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Observations and Gaps:</a:t>
            </a:r>
            <a:endParaRPr b="0" lang="en-IN" sz="18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1" lang="en-US" sz="1600" spc="-1" strike="noStrike">
                <a:solidFill>
                  <a:schemeClr val="dk1"/>
                </a:solidFill>
                <a:latin typeface="Calibri"/>
                <a:ea typeface="Calibri"/>
              </a:rPr>
              <a:t>The dashboard currently shows:</a:t>
            </a:r>
            <a:endParaRPr b="0" lang="en-IN" sz="1600" spc="-1" strike="noStrike">
              <a:solidFill>
                <a:srgbClr val="000000"/>
              </a:solidFill>
              <a:latin typeface="Arial"/>
            </a:endParaRPr>
          </a:p>
          <a:p>
            <a:pPr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The dashboard shows only cumulative hourly statistics of dumping ground visits.</a:t>
            </a:r>
            <a:endParaRPr b="0" lang="en-IN" sz="1600" spc="-1" strike="noStrike">
              <a:solidFill>
                <a:srgbClr val="000000"/>
              </a:solidFill>
              <a:latin typeface="Arial"/>
            </a:endParaRPr>
          </a:p>
          <a:p>
            <a:pPr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This is a static numerical summary, lacking interactivity or vehicle-level insights.</a:t>
            </a:r>
            <a:endParaRPr b="0" lang="en-IN" sz="1600" spc="-1" strike="noStrike">
              <a:solidFill>
                <a:srgbClr val="000000"/>
              </a:solidFill>
              <a:latin typeface="Arial"/>
            </a:endParaRPr>
          </a:p>
          <a:p>
            <a:pPr marL="466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Hourly visibility – Makes it easy to monitor shift-wise or real-time part performance</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highlight>
                  <a:srgbClr val="ffff00"/>
                </a:highlight>
                <a:latin typeface="Calibri"/>
                <a:ea typeface="Calibri"/>
              </a:rPr>
              <a:t>Gaps Identified</a:t>
            </a:r>
            <a:endParaRPr b="0" lang="en-IN" sz="1600" spc="-1" strike="noStrike">
              <a:solidFill>
                <a:srgbClr val="000000"/>
              </a:solidFill>
              <a:latin typeface="Arial"/>
            </a:endParaRPr>
          </a:p>
          <a:p>
            <a:pPr marL="44784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Lacks vehicle-wise drilldown, which is critical for operational monitoring.</a:t>
            </a:r>
            <a:endParaRPr b="0" lang="en-IN" sz="1600" spc="-1" strike="noStrike">
              <a:solidFill>
                <a:srgbClr val="000000"/>
              </a:solidFill>
              <a:latin typeface="Arial"/>
            </a:endParaRPr>
          </a:p>
          <a:p>
            <a:pPr marL="44784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Not linked to spatial or ward-level performance.</a:t>
            </a:r>
            <a:endParaRPr b="0" lang="en-IN" sz="1600" spc="-1" strike="noStrike">
              <a:solidFill>
                <a:srgbClr val="000000"/>
              </a:solidFill>
              <a:latin typeface="Arial"/>
            </a:endParaRPr>
          </a:p>
          <a:p>
            <a:pPr marL="44784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Misses load or weight data, which is key to measuring efficiency.</a:t>
            </a:r>
            <a:endParaRPr b="0" lang="en-IN" sz="1600" spc="-1" strike="noStrike">
              <a:solidFill>
                <a:srgbClr val="000000"/>
              </a:solidFill>
              <a:latin typeface="Arial"/>
            </a:endParaRPr>
          </a:p>
          <a:p>
            <a:pPr marL="44784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Not user-friendly for supervisors who need real-time actionable information.</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Box 3"/>
          <p:cNvSpPr/>
          <p:nvPr/>
        </p:nvSpPr>
        <p:spPr>
          <a:xfrm>
            <a:off x="4924440" y="0"/>
            <a:ext cx="406440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6 (1/2)</a:t>
            </a:r>
            <a:endParaRPr b="0" lang="en-IN" sz="2800" spc="-1" strike="noStrike">
              <a:solidFill>
                <a:srgbClr val="000000"/>
              </a:solidFill>
              <a:latin typeface="Arial"/>
            </a:endParaRPr>
          </a:p>
        </p:txBody>
      </p:sp>
      <p:sp>
        <p:nvSpPr>
          <p:cNvPr id="147" name="TextBox 5"/>
          <p:cNvSpPr/>
          <p:nvPr/>
        </p:nvSpPr>
        <p:spPr>
          <a:xfrm>
            <a:off x="86040" y="523080"/>
            <a:ext cx="6009480" cy="38372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marL="343080" indent="-343080" defTabSz="914400">
              <a:lnSpc>
                <a:spcPct val="100000"/>
              </a:lnSpc>
              <a:buClr>
                <a:srgbClr val="000000"/>
              </a:buClr>
              <a:buFont typeface="OpenSymbol"/>
              <a:buAutoNum type="arabicPeriod"/>
            </a:pPr>
            <a:r>
              <a:rPr b="1" lang="en-US" sz="1800" spc="-1" strike="noStrike">
                <a:solidFill>
                  <a:schemeClr val="dk1"/>
                </a:solidFill>
                <a:highlight>
                  <a:srgbClr val="ffff00"/>
                </a:highlight>
                <a:latin typeface="Calibri"/>
                <a:ea typeface="Calibri"/>
              </a:rPr>
              <a:t>Hourly Data View with Interactive Trend Graph</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Calibri"/>
                <a:ea typeface="Calibri"/>
              </a:rPr>
              <a:t>Replace simple cumulative numbers with a </a:t>
            </a:r>
            <a:r>
              <a:rPr b="1" lang="en-US" sz="1600" spc="-1" strike="noStrike">
                <a:solidFill>
                  <a:schemeClr val="dk1"/>
                </a:solidFill>
                <a:latin typeface="Calibri"/>
                <a:ea typeface="Calibri"/>
              </a:rPr>
              <a:t>line or bar chart</a:t>
            </a:r>
            <a:r>
              <a:rPr b="0" lang="en-US" sz="1600" spc="-1" strike="noStrike">
                <a:solidFill>
                  <a:schemeClr val="dk1"/>
                </a:solidFill>
                <a:latin typeface="Calibri"/>
                <a:ea typeface="Calibri"/>
              </a:rPr>
              <a:t> showing:</a:t>
            </a:r>
            <a:endParaRPr b="0" lang="en-IN" sz="1600" spc="-1" strike="noStrike">
              <a:solidFill>
                <a:srgbClr val="000000"/>
              </a:solidFill>
              <a:latin typeface="Arial"/>
            </a:endParaRPr>
          </a:p>
          <a:p>
            <a:pPr lvl="1" marL="447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Hourly trend of dumping ground visits.</a:t>
            </a:r>
            <a:endParaRPr b="0" lang="en-IN" sz="1600" spc="-1" strike="noStrike">
              <a:solidFill>
                <a:srgbClr val="000000"/>
              </a:solidFill>
              <a:latin typeface="Arial"/>
            </a:endParaRPr>
          </a:p>
          <a:p>
            <a:pPr lvl="1" marL="447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Split by </a:t>
            </a:r>
            <a:r>
              <a:rPr b="1" lang="en-US" sz="1600" spc="-1" strike="noStrike">
                <a:solidFill>
                  <a:schemeClr val="dk1"/>
                </a:solidFill>
                <a:latin typeface="Calibri"/>
                <a:ea typeface="Calibri"/>
              </a:rPr>
              <a:t>vehicle type</a:t>
            </a:r>
            <a:r>
              <a:rPr b="0" lang="en-US" sz="1600" spc="-1" strike="noStrike">
                <a:solidFill>
                  <a:schemeClr val="dk1"/>
                </a:solidFill>
                <a:latin typeface="Calibri"/>
                <a:ea typeface="Calibri"/>
              </a:rPr>
              <a:t> (Primary collection / Secondary collection).</a:t>
            </a:r>
            <a:endParaRPr b="0" lang="en-IN" sz="1600" spc="-1" strike="noStrike">
              <a:solidFill>
                <a:srgbClr val="000000"/>
              </a:solidFill>
              <a:latin typeface="Arial"/>
            </a:endParaRPr>
          </a:p>
          <a:p>
            <a:pPr lvl="1" marL="447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Optional filter: By </a:t>
            </a:r>
            <a:r>
              <a:rPr b="1" lang="en-US" sz="1600" spc="-1" strike="noStrike">
                <a:solidFill>
                  <a:schemeClr val="dk1"/>
                </a:solidFill>
                <a:latin typeface="Calibri"/>
                <a:ea typeface="Calibri"/>
              </a:rPr>
              <a:t>ward</a:t>
            </a:r>
            <a:r>
              <a:rPr b="0" lang="en-US" sz="1600" spc="-1" strike="noStrike">
                <a:solidFill>
                  <a:schemeClr val="dk1"/>
                </a:solidFill>
                <a:latin typeface="Calibri"/>
                <a:ea typeface="Calibri"/>
              </a:rPr>
              <a:t>, </a:t>
            </a:r>
            <a:r>
              <a:rPr b="1" lang="en-US" sz="1600" spc="-1" strike="noStrike">
                <a:solidFill>
                  <a:schemeClr val="dk1"/>
                </a:solidFill>
                <a:latin typeface="Calibri"/>
                <a:ea typeface="Calibri"/>
              </a:rPr>
              <a:t>Pari Mandal</a:t>
            </a:r>
            <a:r>
              <a:rPr b="0" lang="en-US" sz="1600" spc="-1" strike="noStrike">
                <a:solidFill>
                  <a:schemeClr val="dk1"/>
                </a:solidFill>
                <a:latin typeface="Calibri"/>
                <a:ea typeface="Calibri"/>
              </a:rPr>
              <a:t>, or </a:t>
            </a:r>
            <a:r>
              <a:rPr b="1" lang="en-US" sz="1600" spc="-1" strike="noStrike">
                <a:solidFill>
                  <a:schemeClr val="dk1"/>
                </a:solidFill>
                <a:latin typeface="Calibri"/>
                <a:ea typeface="Calibri"/>
              </a:rPr>
              <a:t>shift</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lvl="1" marL="447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XY names of the visualization is must.</a:t>
            </a:r>
            <a:endParaRPr b="0" lang="en-IN" sz="1600" spc="-1" strike="noStrike">
              <a:solidFill>
                <a:srgbClr val="000000"/>
              </a:solidFill>
              <a:latin typeface="Arial"/>
            </a:endParaRPr>
          </a:p>
          <a:p>
            <a:pPr marL="16200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Benefits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Calibri"/>
                <a:ea typeface="Calibri"/>
              </a:rPr>
              <a:t>Quickly identifies </a:t>
            </a:r>
            <a:r>
              <a:rPr b="1" lang="en-US" sz="1600" spc="-1" strike="noStrike">
                <a:solidFill>
                  <a:schemeClr val="dk1"/>
                </a:solidFill>
                <a:latin typeface="Calibri"/>
                <a:ea typeface="Calibri"/>
              </a:rPr>
              <a:t>peak hours</a:t>
            </a:r>
            <a:r>
              <a:rPr b="0" lang="en-US" sz="1600" spc="-1" strike="noStrike">
                <a:solidFill>
                  <a:schemeClr val="dk1"/>
                </a:solidFill>
                <a:latin typeface="Calibri"/>
                <a:ea typeface="Calibri"/>
              </a:rPr>
              <a:t> of activity.</a:t>
            </a: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Calibri"/>
                <a:ea typeface="Calibri"/>
              </a:rPr>
              <a:t>Allows performance comparison across shifts and wards.</a:t>
            </a:r>
            <a:endParaRPr b="0" lang="en-IN" sz="1600" spc="-1" strike="noStrike">
              <a:solidFill>
                <a:srgbClr val="000000"/>
              </a:solidFill>
              <a:latin typeface="Arial"/>
            </a:endParaRPr>
          </a:p>
        </p:txBody>
      </p:sp>
      <p:sp>
        <p:nvSpPr>
          <p:cNvPr id="148" name="TextBox 6"/>
          <p:cNvSpPr/>
          <p:nvPr/>
        </p:nvSpPr>
        <p:spPr>
          <a:xfrm>
            <a:off x="6172200" y="523080"/>
            <a:ext cx="5933520" cy="289296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3. Integrate GPS Route History and Verification</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399960" indent="-399960" defTabSz="914400">
              <a:lnSpc>
                <a:spcPct val="100000"/>
              </a:lnSpc>
              <a:buClr>
                <a:srgbClr val="000000"/>
              </a:buClr>
              <a:buFont typeface="OpenSymbol"/>
              <a:buAutoNum type="romanUcPeriod"/>
            </a:pPr>
            <a:r>
              <a:rPr b="1" lang="en-US" sz="1600" spc="-1" strike="noStrike">
                <a:solidFill>
                  <a:schemeClr val="dk1"/>
                </a:solidFill>
                <a:latin typeface="Calibri"/>
                <a:ea typeface="Calibri"/>
              </a:rPr>
              <a:t>For each listed vehicle: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Geospatial Map Integration is essential</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Provide a </a:t>
            </a:r>
            <a:r>
              <a:rPr b="1" lang="en-US" sz="1600" spc="-1" strike="noStrike">
                <a:solidFill>
                  <a:schemeClr val="dk1"/>
                </a:solidFill>
                <a:latin typeface="Calibri"/>
                <a:ea typeface="Calibri"/>
              </a:rPr>
              <a:t>button to view route history</a:t>
            </a:r>
            <a:r>
              <a:rPr b="0" lang="en-US" sz="1600" spc="-1" strike="noStrike">
                <a:solidFill>
                  <a:schemeClr val="dk1"/>
                </a:solidFill>
                <a:latin typeface="Calibri"/>
                <a:ea typeface="Calibri"/>
              </a:rPr>
              <a:t> on map (from WPP to dumping ground).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1" lang="en-US" sz="1600" spc="-1" strike="noStrike">
                <a:solidFill>
                  <a:schemeClr val="dk1"/>
                </a:solidFill>
                <a:latin typeface="Calibri"/>
                <a:ea typeface="Calibri"/>
              </a:rPr>
              <a:t>Color code path as:</a:t>
            </a:r>
            <a:endParaRPr b="0" lang="en-IN" sz="1600" spc="-1" strike="noStrike">
              <a:solidFill>
                <a:srgbClr val="000000"/>
              </a:solidFill>
              <a:latin typeface="Arial"/>
            </a:endParaRPr>
          </a:p>
          <a:p>
            <a:pPr lvl="1" marL="743040" indent="-285840" defTabSz="914400">
              <a:lnSpc>
                <a:spcPct val="100000"/>
              </a:lnSpc>
              <a:buClr>
                <a:srgbClr val="000000"/>
              </a:buClr>
              <a:buFont typeface="Arial"/>
              <a:buChar char="•"/>
            </a:pPr>
            <a:r>
              <a:rPr b="0" lang="en-US" sz="1600" spc="-1" strike="noStrike">
                <a:solidFill>
                  <a:schemeClr val="dk1"/>
                </a:solidFill>
                <a:latin typeface="Calibri"/>
                <a:ea typeface="Calibri"/>
              </a:rPr>
              <a:t>Green (valid and complete route)</a:t>
            </a:r>
            <a:endParaRPr b="0" lang="en-IN" sz="1600" spc="-1" strike="noStrike">
              <a:solidFill>
                <a:srgbClr val="000000"/>
              </a:solidFill>
              <a:latin typeface="Arial"/>
            </a:endParaRPr>
          </a:p>
          <a:p>
            <a:pPr lvl="1" marL="743040" indent="-285840" defTabSz="914400">
              <a:lnSpc>
                <a:spcPct val="100000"/>
              </a:lnSpc>
              <a:buClr>
                <a:srgbClr val="000000"/>
              </a:buClr>
              <a:buFont typeface="Arial"/>
              <a:buChar char="•"/>
            </a:pPr>
            <a:r>
              <a:rPr b="0" lang="en-US" sz="1600" spc="-1" strike="noStrike">
                <a:solidFill>
                  <a:schemeClr val="dk1"/>
                </a:solidFill>
                <a:latin typeface="Calibri"/>
                <a:ea typeface="Calibri"/>
              </a:rPr>
              <a:t>Red (missing segments or skipped bins)</a:t>
            </a:r>
            <a:endParaRPr b="0" lang="en-IN" sz="1600" spc="-1" strike="noStrike">
              <a:solidFill>
                <a:srgbClr val="000000"/>
              </a:solidFill>
              <a:latin typeface="Arial"/>
            </a:endParaRPr>
          </a:p>
        </p:txBody>
      </p:sp>
      <p:sp>
        <p:nvSpPr>
          <p:cNvPr id="149" name="TextBox 1"/>
          <p:cNvSpPr/>
          <p:nvPr/>
        </p:nvSpPr>
        <p:spPr>
          <a:xfrm>
            <a:off x="86040" y="3669840"/>
            <a:ext cx="6009480" cy="36241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2. Vehicle-Level Drilldown on Click (Drill Down)</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85680" defTabSz="914400">
              <a:lnSpc>
                <a:spcPct val="100000"/>
              </a:lnSpc>
              <a:tabLst>
                <a:tab algn="l" pos="85680"/>
              </a:tabLst>
            </a:pPr>
            <a:r>
              <a:rPr b="1" lang="en-US" sz="1600" spc="-1" strike="noStrike">
                <a:solidFill>
                  <a:schemeClr val="dk1"/>
                </a:solidFill>
                <a:latin typeface="Calibri"/>
                <a:ea typeface="Calibri"/>
              </a:rPr>
              <a:t>When a user clicks on any value (e.g., “115 visits at 11:00 AM”), the dashboard should open a popup or drilldown table showing:</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Vehicle Registration Number</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Associated Ward </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WPP (Waste Processing Point) </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Name (if applicable)</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Weight Carried (in tonnes or kg)</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Time of entry and exit at dumping ground</a:t>
            </a:r>
            <a:endParaRPr b="0" lang="en-IN" sz="1600" spc="-1" strike="noStrike">
              <a:solidFill>
                <a:srgbClr val="000000"/>
              </a:solidFill>
              <a:latin typeface="Arial"/>
            </a:endParaRPr>
          </a:p>
          <a:p>
            <a:pPr lvl="1" marL="466560" indent="-28584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Driver name (if available)</a:t>
            </a:r>
            <a:endParaRPr b="0" lang="en-IN" sz="1600" spc="-1" strike="noStrike">
              <a:solidFill>
                <a:srgbClr val="000000"/>
              </a:solidFill>
              <a:latin typeface="Arial"/>
            </a:endParaRPr>
          </a:p>
        </p:txBody>
      </p:sp>
      <p:sp>
        <p:nvSpPr>
          <p:cNvPr id="150" name="TextBox 2"/>
          <p:cNvSpPr/>
          <p:nvPr/>
        </p:nvSpPr>
        <p:spPr>
          <a:xfrm>
            <a:off x="6172200" y="3261240"/>
            <a:ext cx="5933520" cy="38372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4. Add Weight Analytics and Load Efficiency</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defTabSz="914400">
              <a:lnSpc>
                <a:spcPct val="100000"/>
              </a:lnSpc>
            </a:pPr>
            <a:r>
              <a:rPr b="1" lang="en-IN" sz="1600" spc="-1" strike="noStrike">
                <a:solidFill>
                  <a:schemeClr val="dk1"/>
                </a:solidFill>
                <a:latin typeface="Calibri"/>
                <a:ea typeface="Calibri"/>
              </a:rPr>
              <a:t>1. Show total and average load weight per vehicle and per ward.</a:t>
            </a:r>
            <a:endParaRPr b="0" lang="en-IN" sz="1600" spc="-1" strike="noStrike">
              <a:solidFill>
                <a:srgbClr val="000000"/>
              </a:solidFill>
              <a:latin typeface="Arial"/>
            </a:endParaRPr>
          </a:p>
          <a:p>
            <a:pPr defTabSz="914400">
              <a:lnSpc>
                <a:spcPct val="100000"/>
              </a:lnSpc>
            </a:pPr>
            <a:r>
              <a:rPr b="1" lang="en-IN" sz="1600" spc="-1" strike="noStrike">
                <a:solidFill>
                  <a:schemeClr val="dk1"/>
                </a:solidFill>
                <a:latin typeface="Calibri"/>
                <a:ea typeface="Calibri"/>
              </a:rPr>
              <a:t>Identify:</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Underutilized vehicles (e.g., low load but full route)</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Overloaded trips (exceeding vehicle capacity) – If any</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Add alert for unusual weight patterns.</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IN" sz="1600" spc="-1" strike="noStrike">
                <a:solidFill>
                  <a:schemeClr val="dk1"/>
                </a:solidFill>
                <a:latin typeface="Calibri"/>
                <a:ea typeface="Calibri"/>
              </a:rPr>
              <a:t>2. Sample KPIs</a:t>
            </a:r>
            <a:r>
              <a:rPr b="0" lang="en-IN" sz="1600" spc="-1" strike="noStrike">
                <a:solidFill>
                  <a:schemeClr val="dk1"/>
                </a:solidFill>
                <a:latin typeface="Calibri"/>
                <a:ea typeface="Calibri"/>
              </a:rPr>
              <a:t> to display:</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Avg. weight per trip</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Max weight carried today</a:t>
            </a:r>
            <a:endParaRPr b="0" lang="en-IN" sz="1600" spc="-1" strike="noStrike">
              <a:solidFill>
                <a:srgbClr val="000000"/>
              </a:solidFill>
              <a:latin typeface="Arial"/>
            </a:endParaRPr>
          </a:p>
          <a:p>
            <a:pPr marL="542880" indent="-181080" defTabSz="914400">
              <a:lnSpc>
                <a:spcPct val="100000"/>
              </a:lnSpc>
              <a:buClr>
                <a:srgbClr val="000000"/>
              </a:buClr>
              <a:buFont typeface="Wingdings" charset="2"/>
              <a:buChar char=""/>
            </a:pPr>
            <a:r>
              <a:rPr b="0" lang="en-IN" sz="1600" spc="-1" strike="noStrike">
                <a:solidFill>
                  <a:schemeClr val="dk1"/>
                </a:solidFill>
                <a:latin typeface="Calibri"/>
                <a:ea typeface="Calibri"/>
              </a:rPr>
              <a:t>% of vehicles running under 60% capacity</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5" name="Group 3"/>
          <p:cNvGrpSpPr/>
          <p:nvPr/>
        </p:nvGrpSpPr>
        <p:grpSpPr>
          <a:xfrm>
            <a:off x="0" y="0"/>
            <a:ext cx="12191760" cy="6857640"/>
            <a:chOff x="0" y="0"/>
            <a:chExt cx="12191760" cy="6857640"/>
          </a:xfrm>
        </p:grpSpPr>
        <p:pic>
          <p:nvPicPr>
            <p:cNvPr id="76" name="Picture 2" descr=""/>
            <p:cNvPicPr/>
            <p:nvPr/>
          </p:nvPicPr>
          <p:blipFill>
            <a:blip r:embed="rId1"/>
            <a:srcRect l="4484" t="0" r="0" b="0"/>
            <a:stretch/>
          </p:blipFill>
          <p:spPr>
            <a:xfrm>
              <a:off x="0" y="0"/>
              <a:ext cx="12191760" cy="6857640"/>
            </a:xfrm>
            <a:prstGeom prst="rect">
              <a:avLst/>
            </a:prstGeom>
            <a:ln w="9525">
              <a:noFill/>
            </a:ln>
          </p:spPr>
        </p:pic>
        <p:sp>
          <p:nvSpPr>
            <p:cNvPr id="77" name="Rectangle 1"/>
            <p:cNvSpPr/>
            <p:nvPr/>
          </p:nvSpPr>
          <p:spPr>
            <a:xfrm>
              <a:off x="0" y="2062440"/>
              <a:ext cx="1294920" cy="375840"/>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IN" sz="1800" spc="-1" strike="noStrike">
                <a:solidFill>
                  <a:schemeClr val="lt1"/>
                </a:solidFill>
                <a:latin typeface="Aptos"/>
              </a:endParaRPr>
            </a:p>
          </p:txBody>
        </p:sp>
        <p:sp>
          <p:nvSpPr>
            <p:cNvPr id="78" name="TextBox 2"/>
            <p:cNvSpPr/>
            <p:nvPr/>
          </p:nvSpPr>
          <p:spPr>
            <a:xfrm>
              <a:off x="1295280" y="2084400"/>
              <a:ext cx="1801800" cy="638280"/>
            </a:xfrm>
            <a:prstGeom prst="rect">
              <a:avLst/>
            </a:prstGeom>
            <a:solidFill>
              <a:schemeClr val="bg1"/>
            </a:solidFill>
            <a:ln w="0">
              <a:solidFill>
                <a:srgbClr val="ffffff"/>
              </a:solidFill>
            </a:ln>
          </p:spPr>
          <p:style>
            <a:lnRef idx="0"/>
            <a:fillRef idx="0"/>
            <a:effectRef idx="0"/>
            <a:fontRef idx="minor"/>
          </p:style>
          <p:txBody>
            <a:bodyPr lIns="90000" rIns="90000" tIns="45000" bIns="45000" anchor="t">
              <a:spAutoFit/>
            </a:bodyPr>
            <a:p>
              <a:pPr defTabSz="914400">
                <a:lnSpc>
                  <a:spcPct val="100000"/>
                </a:lnSpc>
              </a:pPr>
              <a:r>
                <a:rPr b="1" lang="en-IN" sz="1800" spc="-1" strike="noStrike">
                  <a:solidFill>
                    <a:srgbClr val="ff0000"/>
                  </a:solidFill>
                  <a:latin typeface="Calibri"/>
                  <a:ea typeface="Calibri"/>
                </a:rPr>
                <a:t>Not Functional</a:t>
              </a:r>
              <a:endParaRPr b="0" lang="en-IN" sz="18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Box 3"/>
          <p:cNvSpPr/>
          <p:nvPr/>
        </p:nvSpPr>
        <p:spPr>
          <a:xfrm>
            <a:off x="4924440" y="0"/>
            <a:ext cx="406440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6 (2/2)</a:t>
            </a:r>
            <a:endParaRPr b="0" lang="en-IN" sz="2800" spc="-1" strike="noStrike">
              <a:solidFill>
                <a:srgbClr val="000000"/>
              </a:solidFill>
              <a:latin typeface="Arial"/>
            </a:endParaRPr>
          </a:p>
        </p:txBody>
      </p:sp>
      <p:sp>
        <p:nvSpPr>
          <p:cNvPr id="152" name="TextBox 5"/>
          <p:cNvSpPr/>
          <p:nvPr/>
        </p:nvSpPr>
        <p:spPr>
          <a:xfrm>
            <a:off x="86040" y="523080"/>
            <a:ext cx="6009480" cy="25880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5. Dashboard Filters for Better Navigation</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Enable filters such as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Dumping Ground Location (if multiple)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Date &amp; Time Range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Vehicle Type / ID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Shift (Morning, Afternoon, Night)</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Ward or Admin Zone</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p:txBody>
      </p:sp>
      <p:sp>
        <p:nvSpPr>
          <p:cNvPr id="153" name="TextBox 6"/>
          <p:cNvSpPr/>
          <p:nvPr/>
        </p:nvSpPr>
        <p:spPr>
          <a:xfrm>
            <a:off x="6172200" y="523080"/>
            <a:ext cx="5933520" cy="26186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6. Exportable Reports &amp; Auto Summary</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399960" indent="-399960" defTabSz="914400">
              <a:lnSpc>
                <a:spcPct val="100000"/>
              </a:lnSpc>
              <a:buClr>
                <a:srgbClr val="000000"/>
              </a:buClr>
              <a:buFont typeface="OpenSymbol"/>
              <a:buAutoNum type="romanUcPeriod"/>
            </a:pPr>
            <a:r>
              <a:rPr b="1" lang="en-US" sz="1600" spc="-1" strike="noStrike">
                <a:solidFill>
                  <a:schemeClr val="dk1"/>
                </a:solidFill>
                <a:latin typeface="Calibri"/>
                <a:ea typeface="Calibri"/>
              </a:rPr>
              <a:t>Allow users to download vehicle-wise dumping summary in Excel or PDF format.</a:t>
            </a:r>
            <a:endParaRPr b="0" lang="en-IN" sz="1600" spc="-1" strike="noStrike">
              <a:solidFill>
                <a:srgbClr val="000000"/>
              </a:solidFill>
              <a:latin typeface="Arial"/>
            </a:endParaRPr>
          </a:p>
          <a:p>
            <a:pPr marL="399960" indent="-399960" defTabSz="914400">
              <a:lnSpc>
                <a:spcPct val="100000"/>
              </a:lnSpc>
              <a:buClr>
                <a:srgbClr val="000000"/>
              </a:buClr>
              <a:buFont typeface="OpenSymbol"/>
              <a:buAutoNum type="romanUcPeriod"/>
            </a:pPr>
            <a:r>
              <a:rPr b="1" lang="en-US" sz="1600" spc="-1" strike="noStrike">
                <a:solidFill>
                  <a:schemeClr val="dk1"/>
                </a:solidFill>
                <a:latin typeface="Calibri"/>
                <a:ea typeface="Calibri"/>
              </a:rPr>
              <a:t>Add a “Daily Summary Snapshot” showing:</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Total trips completed</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Total tonnage dumped</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Average load per vehicle</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Number of trips delayed or idle over 30 mins</a:t>
            </a:r>
            <a:endParaRPr b="0" lang="en-IN" sz="1600" spc="-1" strike="noStrike">
              <a:solidFill>
                <a:srgbClr val="000000"/>
              </a:solidFill>
              <a:latin typeface="Arial"/>
            </a:endParaRPr>
          </a:p>
        </p:txBody>
      </p:sp>
      <p:graphicFrame>
        <p:nvGraphicFramePr>
          <p:cNvPr id="154" name="Table 7"/>
          <p:cNvGraphicFramePr/>
          <p:nvPr/>
        </p:nvGraphicFramePr>
        <p:xfrm>
          <a:off x="733320" y="3718800"/>
          <a:ext cx="10515240" cy="2646360"/>
        </p:xfrm>
        <a:graphic>
          <a:graphicData uri="http://schemas.openxmlformats.org/drawingml/2006/table">
            <a:tbl>
              <a:tblPr/>
              <a:tblGrid>
                <a:gridCol w="3828960"/>
                <a:gridCol w="6686280"/>
              </a:tblGrid>
              <a:tr h="423360">
                <a:tc>
                  <a:txBody>
                    <a:bodyPr anchor="ctr">
                      <a:noAutofit/>
                    </a:bodyPr>
                    <a:p>
                      <a:pPr defTabSz="914400">
                        <a:lnSpc>
                          <a:spcPct val="100000"/>
                        </a:lnSpc>
                      </a:pPr>
                      <a:r>
                        <a:rPr b="1" lang="en-IN" sz="1800" spc="-1" strike="noStrike">
                          <a:solidFill>
                            <a:schemeClr val="lt1"/>
                          </a:solidFill>
                          <a:latin typeface="Calibri"/>
                          <a:ea typeface="Calibri"/>
                        </a:rPr>
                        <a:t>BI Objective</a:t>
                      </a:r>
                      <a:endParaRPr b="0" lang="en-IN" sz="1800" spc="-1" strike="noStrike">
                        <a:solidFill>
                          <a:srgbClr val="ffffff"/>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2">
                        <a:lumMod val="75000"/>
                        <a:lumOff val="25000"/>
                      </a:schemeClr>
                    </a:solidFill>
                  </a:tcPr>
                </a:tc>
                <a:tc>
                  <a:txBody>
                    <a:bodyPr anchor="ctr">
                      <a:noAutofit/>
                    </a:bodyPr>
                    <a:p>
                      <a:pPr defTabSz="914400">
                        <a:lnSpc>
                          <a:spcPct val="100000"/>
                        </a:lnSpc>
                      </a:pPr>
                      <a:r>
                        <a:rPr b="1" lang="en-IN" sz="1800" spc="-1" strike="noStrike">
                          <a:solidFill>
                            <a:schemeClr val="lt1"/>
                          </a:solidFill>
                          <a:latin typeface="Calibri"/>
                          <a:ea typeface="Calibri"/>
                        </a:rPr>
                        <a:t>Dashboard Enhancement</a:t>
                      </a:r>
                      <a:endParaRPr b="0" lang="en-IN" sz="1800" spc="-1" strike="noStrike">
                        <a:solidFill>
                          <a:srgbClr val="ffffff"/>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solidFill>
                      <a:schemeClr val="dk2">
                        <a:lumMod val="75000"/>
                        <a:lumOff val="25000"/>
                      </a:schemeClr>
                    </a:solidFill>
                  </a:tcPr>
                </a:tc>
              </a:tr>
              <a:tr h="388080">
                <a:tc>
                  <a:txBody>
                    <a:bodyPr anchor="ctr">
                      <a:noAutofit/>
                    </a:bodyPr>
                    <a:p>
                      <a:pPr defTabSz="914400">
                        <a:lnSpc>
                          <a:spcPct val="100000"/>
                        </a:lnSpc>
                      </a:pPr>
                      <a:r>
                        <a:rPr b="1" lang="en-IN" sz="1600" spc="-1" strike="noStrike">
                          <a:solidFill>
                            <a:schemeClr val="dk1"/>
                          </a:solidFill>
                          <a:latin typeface="Calibri"/>
                          <a:ea typeface="Calibri"/>
                        </a:rPr>
                        <a:t>Operational Transparency</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600" spc="-1" strike="noStrike">
                          <a:solidFill>
                            <a:schemeClr val="dk1"/>
                          </a:solidFill>
                          <a:latin typeface="Calibri"/>
                          <a:ea typeface="Calibri"/>
                        </a:rPr>
                        <a:t>Identify each vehicle’s contribution at the dumping ground</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88080">
                <a:tc>
                  <a:txBody>
                    <a:bodyPr anchor="ctr">
                      <a:noAutofit/>
                    </a:bodyPr>
                    <a:p>
                      <a:pPr defTabSz="914400">
                        <a:lnSpc>
                          <a:spcPct val="100000"/>
                        </a:lnSpc>
                      </a:pPr>
                      <a:r>
                        <a:rPr b="1" lang="en-IN" sz="1600" spc="-1" strike="noStrike">
                          <a:solidFill>
                            <a:schemeClr val="dk1"/>
                          </a:solidFill>
                          <a:latin typeface="Calibri"/>
                          <a:ea typeface="Calibri"/>
                        </a:rPr>
                        <a:t>Efficiency Monitoring</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600" spc="-1" strike="noStrike">
                          <a:solidFill>
                            <a:schemeClr val="dk1"/>
                          </a:solidFill>
                          <a:latin typeface="Calibri"/>
                          <a:ea typeface="Calibri"/>
                        </a:rPr>
                        <a:t>Compare trip count vs load weight across zones</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88080">
                <a:tc>
                  <a:txBody>
                    <a:bodyPr anchor="ctr">
                      <a:noAutofit/>
                    </a:bodyPr>
                    <a:p>
                      <a:pPr defTabSz="914400">
                        <a:lnSpc>
                          <a:spcPct val="100000"/>
                        </a:lnSpc>
                      </a:pPr>
                      <a:r>
                        <a:rPr b="1" lang="en-IN" sz="1600" spc="-1" strike="noStrike">
                          <a:solidFill>
                            <a:schemeClr val="dk1"/>
                          </a:solidFill>
                          <a:latin typeface="Calibri"/>
                          <a:ea typeface="Calibri"/>
                        </a:rPr>
                        <a:t>Route Validation</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600" spc="-1" strike="noStrike">
                          <a:solidFill>
                            <a:schemeClr val="dk1"/>
                          </a:solidFill>
                          <a:latin typeface="Calibri"/>
                          <a:ea typeface="Calibri"/>
                        </a:rPr>
                        <a:t>Detect skipped bins or inefficient trips using route maps</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388080">
                <a:tc>
                  <a:txBody>
                    <a:bodyPr anchor="ctr">
                      <a:noAutofit/>
                    </a:bodyPr>
                    <a:p>
                      <a:pPr defTabSz="914400">
                        <a:lnSpc>
                          <a:spcPct val="100000"/>
                        </a:lnSpc>
                      </a:pPr>
                      <a:r>
                        <a:rPr b="1" lang="en-IN" sz="1600" spc="-1" strike="noStrike">
                          <a:solidFill>
                            <a:schemeClr val="dk1"/>
                          </a:solidFill>
                          <a:latin typeface="Calibri"/>
                          <a:ea typeface="Calibri"/>
                        </a:rPr>
                        <a:t>Performance Alerts</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600" spc="-1" strike="noStrike">
                          <a:solidFill>
                            <a:schemeClr val="dk1"/>
                          </a:solidFill>
                          <a:latin typeface="Calibri"/>
                          <a:ea typeface="Calibri"/>
                        </a:rPr>
                        <a:t>Get notified of underused or overused vehicles</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r h="670320">
                <a:tc>
                  <a:txBody>
                    <a:bodyPr anchor="ctr">
                      <a:noAutofit/>
                    </a:bodyPr>
                    <a:p>
                      <a:pPr defTabSz="914400">
                        <a:lnSpc>
                          <a:spcPct val="100000"/>
                        </a:lnSpc>
                      </a:pPr>
                      <a:r>
                        <a:rPr b="1" lang="en-IN" sz="1600" spc="-1" strike="noStrike">
                          <a:solidFill>
                            <a:schemeClr val="dk1"/>
                          </a:solidFill>
                          <a:latin typeface="Calibri"/>
                          <a:ea typeface="Calibri"/>
                        </a:rPr>
                        <a:t>Data-Driven Planning</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c>
                  <a:txBody>
                    <a:bodyPr anchor="ctr">
                      <a:noAutofit/>
                    </a:bodyPr>
                    <a:p>
                      <a:pPr defTabSz="914400">
                        <a:lnSpc>
                          <a:spcPct val="100000"/>
                        </a:lnSpc>
                      </a:pPr>
                      <a:r>
                        <a:rPr b="0" lang="en-US" sz="1600" spc="-1" strike="noStrike">
                          <a:solidFill>
                            <a:schemeClr val="dk1"/>
                          </a:solidFill>
                          <a:latin typeface="Calibri"/>
                          <a:ea typeface="Calibri"/>
                        </a:rPr>
                        <a:t>Optimize number of trips and timings per ward based on actual load trends</a:t>
                      </a:r>
                      <a:endParaRPr b="0" lang="en-IN" sz="1600" spc="-1" strike="noStrike">
                        <a:solidFill>
                          <a:srgbClr val="000000"/>
                        </a:solidFill>
                        <a:latin typeface="Arial"/>
                      </a:endParaRPr>
                    </a:p>
                  </a:txBody>
                  <a:tcPr anchor="ctr" marL="91440" marR="91440">
                    <a:lnL w="12240">
                      <a:solidFill>
                        <a:srgbClr val="000000"/>
                      </a:solidFill>
                      <a:prstDash val="solid"/>
                    </a:lnL>
                    <a:lnR w="12240">
                      <a:solidFill>
                        <a:srgbClr val="000000"/>
                      </a:solidFill>
                      <a:prstDash val="solid"/>
                    </a:lnR>
                    <a:lnT w="12240">
                      <a:solidFill>
                        <a:srgbClr val="000000"/>
                      </a:solidFill>
                      <a:prstDash val="solid"/>
                    </a:lnT>
                    <a:lnB w="12240">
                      <a:solidFill>
                        <a:srgbClr val="000000"/>
                      </a:solidFill>
                      <a:prstDash val="solid"/>
                    </a:lnB>
                    <a:noFill/>
                  </a:tcPr>
                </a:tc>
              </a:tr>
            </a:tbl>
          </a:graphicData>
        </a:graphic>
      </p:graphicFrame>
      <p:sp>
        <p:nvSpPr>
          <p:cNvPr id="155" name="TextBox 8"/>
          <p:cNvSpPr/>
          <p:nvPr/>
        </p:nvSpPr>
        <p:spPr>
          <a:xfrm>
            <a:off x="582480" y="3293280"/>
            <a:ext cx="1360800" cy="3945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000" spc="-1" strike="noStrike">
                <a:solidFill>
                  <a:srgbClr val="c00000"/>
                </a:solidFill>
                <a:latin typeface="Calibri"/>
                <a:ea typeface="Calibri"/>
              </a:rPr>
              <a:t>Benefits</a:t>
            </a: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Content Placeholder 4" descr=""/>
          <p:cNvPicPr/>
          <p:nvPr/>
        </p:nvPicPr>
        <p:blipFill>
          <a:blip r:embed="rId1"/>
          <a:srcRect l="0" t="3592" r="0" b="17465"/>
          <a:stretch/>
        </p:blipFill>
        <p:spPr>
          <a:xfrm>
            <a:off x="86040" y="628560"/>
            <a:ext cx="12019680" cy="3381120"/>
          </a:xfrm>
          <a:prstGeom prst="rect">
            <a:avLst/>
          </a:prstGeom>
          <a:ln w="0">
            <a:noFill/>
          </a:ln>
        </p:spPr>
      </p:pic>
      <p:sp>
        <p:nvSpPr>
          <p:cNvPr id="157" name="TextBox 1"/>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7</a:t>
            </a:r>
            <a:endParaRPr b="0" lang="en-IN" sz="2800" spc="-1" strike="noStrike">
              <a:solidFill>
                <a:srgbClr val="000000"/>
              </a:solidFill>
              <a:latin typeface="Arial"/>
            </a:endParaRPr>
          </a:p>
        </p:txBody>
      </p:sp>
      <p:sp>
        <p:nvSpPr>
          <p:cNvPr id="158" name="TextBox 2"/>
          <p:cNvSpPr/>
          <p:nvPr/>
        </p:nvSpPr>
        <p:spPr>
          <a:xfrm>
            <a:off x="190440" y="4115520"/>
            <a:ext cx="11658240" cy="23137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Observations and Gaps:</a:t>
            </a: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The dashboard shows card-based textual data for Solid Waste Management (SWM) vehicle tracking, with breakdowns by:</a:t>
            </a:r>
            <a:endParaRPr b="0" lang="en-IN" sz="16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0" lang="en-US" sz="1600" spc="-1" strike="noStrike">
                <a:solidFill>
                  <a:schemeClr val="dk1"/>
                </a:solidFill>
                <a:latin typeface="Calibri"/>
                <a:ea typeface="Calibri"/>
              </a:rPr>
              <a:t>Pari Mandal</a:t>
            </a:r>
            <a:endParaRPr b="0" lang="en-IN" sz="16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0" lang="en-US" sz="1600" spc="-1" strike="noStrike">
                <a:solidFill>
                  <a:schemeClr val="dk1"/>
                </a:solidFill>
                <a:latin typeface="Calibri"/>
                <a:ea typeface="Calibri"/>
              </a:rPr>
              <a:t>Admin Ward</a:t>
            </a:r>
            <a:endParaRPr b="0" lang="en-IN" sz="1600" spc="-1" strike="noStrike">
              <a:solidFill>
                <a:srgbClr val="000000"/>
              </a:solidFill>
              <a:latin typeface="Arial"/>
            </a:endParaRPr>
          </a:p>
          <a:p>
            <a:pPr marL="343080" indent="-343080" defTabSz="914400">
              <a:lnSpc>
                <a:spcPct val="100000"/>
              </a:lnSpc>
              <a:buClr>
                <a:srgbClr val="000000"/>
              </a:buClr>
              <a:buFont typeface="Aptos Display"/>
              <a:buAutoNum type="arabicPeriod"/>
            </a:pPr>
            <a:r>
              <a:rPr b="0" lang="en-US" sz="1600" spc="-1" strike="noStrike">
                <a:solidFill>
                  <a:schemeClr val="dk1"/>
                </a:solidFill>
                <a:latin typeface="Calibri"/>
                <a:ea typeface="Calibri"/>
              </a:rPr>
              <a:t>Each card displays key metrics such as:</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Total Route Running</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On Route Running</a:t>
            </a:r>
            <a:endParaRPr b="0" lang="en-IN" sz="1600" spc="-1" strike="noStrike">
              <a:solidFill>
                <a:srgbClr val="000000"/>
              </a:solidFill>
              <a:latin typeface="Arial"/>
            </a:endParaRPr>
          </a:p>
          <a:p>
            <a:pPr marL="7142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Late Running</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7</a:t>
            </a:r>
            <a:endParaRPr b="0" lang="en-IN" sz="2800" spc="-1" strike="noStrike">
              <a:solidFill>
                <a:srgbClr val="000000"/>
              </a:solidFill>
              <a:latin typeface="Arial"/>
            </a:endParaRPr>
          </a:p>
        </p:txBody>
      </p:sp>
      <p:sp>
        <p:nvSpPr>
          <p:cNvPr id="160" name="TextBox 5"/>
          <p:cNvSpPr/>
          <p:nvPr/>
        </p:nvSpPr>
        <p:spPr>
          <a:xfrm>
            <a:off x="86040" y="517320"/>
            <a:ext cx="6247800" cy="23443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marL="343080" indent="-343080" defTabSz="914400">
              <a:lnSpc>
                <a:spcPct val="100000"/>
              </a:lnSpc>
              <a:buClr>
                <a:srgbClr val="000000"/>
              </a:buClr>
              <a:buFont typeface="OpenSymbol"/>
              <a:buAutoNum type="arabicPeriod"/>
            </a:pPr>
            <a:r>
              <a:rPr b="1" lang="en-US" sz="1800" spc="-1" strike="noStrike">
                <a:solidFill>
                  <a:schemeClr val="dk1"/>
                </a:solidFill>
                <a:highlight>
                  <a:srgbClr val="ffff00"/>
                </a:highlight>
                <a:latin typeface="Calibri"/>
                <a:ea typeface="Calibri"/>
              </a:rPr>
              <a:t>Visual Emphasis on Key Metrics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Use bold font and larger text size for primary KPIs: </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       </a:t>
            </a:r>
            <a:r>
              <a:rPr b="1" lang="en-US" sz="1600" spc="-1" strike="noStrike">
                <a:solidFill>
                  <a:schemeClr val="dk1"/>
                </a:solidFill>
                <a:latin typeface="Calibri"/>
                <a:ea typeface="Calibri"/>
              </a:rPr>
              <a:t>Example: </a:t>
            </a:r>
            <a:r>
              <a:rPr b="0" lang="en-US" sz="1600" spc="-1" strike="noStrike">
                <a:solidFill>
                  <a:schemeClr val="dk1"/>
                </a:solidFill>
                <a:latin typeface="Calibri"/>
                <a:ea typeface="Calibri"/>
              </a:rPr>
              <a:t>"On Route: 32 Vehicles“</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Supporting text (e.g., “Out of 35 assigned”) should be in a lighter or smaller font, maintaining focus on the primary number.</a:t>
            </a:r>
            <a:endParaRPr b="0" lang="en-IN" sz="1600" spc="-1" strike="noStrike">
              <a:solidFill>
                <a:srgbClr val="000000"/>
              </a:solidFill>
              <a:latin typeface="Arial"/>
            </a:endParaRPr>
          </a:p>
        </p:txBody>
      </p:sp>
      <p:sp>
        <p:nvSpPr>
          <p:cNvPr id="161" name="TextBox 6"/>
          <p:cNvSpPr/>
          <p:nvPr/>
        </p:nvSpPr>
        <p:spPr>
          <a:xfrm>
            <a:off x="86040" y="4953960"/>
            <a:ext cx="6247800" cy="188748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3. Dynamic Card Layout Based on Hierarchy</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181080" indent="-181080" defTabSz="914400">
              <a:lnSpc>
                <a:spcPct val="100000"/>
              </a:lnSpc>
              <a:buClr>
                <a:srgbClr val="000000"/>
              </a:buClr>
              <a:buFont typeface="OpenSymbol"/>
              <a:buAutoNum type="romanUcPeriod"/>
            </a:pPr>
            <a:r>
              <a:rPr b="1" lang="en-US" sz="1600" spc="-1" strike="noStrike">
                <a:solidFill>
                  <a:schemeClr val="dk1"/>
                </a:solidFill>
                <a:latin typeface="Calibri"/>
                <a:ea typeface="Calibri"/>
              </a:rPr>
              <a:t>Arrange cards in a top-down hierarchy:</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NMMC → Pari Mandal 1 / 2 → Admin Ward Level</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Use accordion-style collapsible sections if space is limited to reduce clutter while enabling drill-down.</a:t>
            </a:r>
            <a:endParaRPr b="0" lang="en-IN" sz="1600" spc="-1" strike="noStrike">
              <a:solidFill>
                <a:srgbClr val="000000"/>
              </a:solidFill>
              <a:latin typeface="Arial"/>
            </a:endParaRPr>
          </a:p>
        </p:txBody>
      </p:sp>
      <p:sp>
        <p:nvSpPr>
          <p:cNvPr id="162" name="TextBox 1"/>
          <p:cNvSpPr/>
          <p:nvPr/>
        </p:nvSpPr>
        <p:spPr>
          <a:xfrm>
            <a:off x="86040" y="2553480"/>
            <a:ext cx="6247800" cy="26186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2. Color-Coded Highlights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85680" defTabSz="914400">
              <a:lnSpc>
                <a:spcPct val="100000"/>
              </a:lnSpc>
              <a:tabLst>
                <a:tab algn="l" pos="85680"/>
              </a:tabLst>
            </a:pPr>
            <a:r>
              <a:rPr b="1" lang="en-US" sz="1600" spc="-1" strike="noStrike">
                <a:solidFill>
                  <a:schemeClr val="dk1"/>
                </a:solidFill>
                <a:latin typeface="Calibri"/>
                <a:ea typeface="Calibri"/>
              </a:rPr>
              <a:t>I. Use colors to intuitively indicate performance status:</a:t>
            </a:r>
            <a:endParaRPr b="0" lang="en-IN" sz="1600" spc="-1" strike="noStrike">
              <a:solidFill>
                <a:srgbClr val="000000"/>
              </a:solidFill>
              <a:latin typeface="Arial"/>
            </a:endParaRPr>
          </a:p>
          <a:p>
            <a:pPr lvl="1" marL="447840" indent="-18108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Green: On Route (Normal)</a:t>
            </a:r>
            <a:endParaRPr b="0" lang="en-IN" sz="1600" spc="-1" strike="noStrike">
              <a:solidFill>
                <a:srgbClr val="000000"/>
              </a:solidFill>
              <a:latin typeface="Arial"/>
            </a:endParaRPr>
          </a:p>
          <a:p>
            <a:pPr lvl="1" marL="447840" indent="-18108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Orange: Late Running</a:t>
            </a:r>
            <a:endParaRPr b="0" lang="en-IN" sz="1600" spc="-1" strike="noStrike">
              <a:solidFill>
                <a:srgbClr val="000000"/>
              </a:solidFill>
              <a:latin typeface="Arial"/>
            </a:endParaRPr>
          </a:p>
          <a:p>
            <a:pPr lvl="1" marL="447840" indent="-181080" defTabSz="914400">
              <a:lnSpc>
                <a:spcPct val="100000"/>
              </a:lnSpc>
              <a:buClr>
                <a:srgbClr val="000000"/>
              </a:buClr>
              <a:buFont typeface="Wingdings" charset="2"/>
              <a:buChar char=""/>
              <a:tabLst>
                <a:tab algn="l" pos="85680"/>
              </a:tabLst>
            </a:pPr>
            <a:r>
              <a:rPr b="0" lang="en-US" sz="1600" spc="-1" strike="noStrike">
                <a:solidFill>
                  <a:schemeClr val="dk1"/>
                </a:solidFill>
                <a:latin typeface="Calibri"/>
                <a:ea typeface="Calibri"/>
              </a:rPr>
              <a:t>Grey: Route Not Started or Inactive</a:t>
            </a:r>
            <a:endParaRPr b="0" lang="en-IN" sz="1600" spc="-1" strike="noStrike">
              <a:solidFill>
                <a:srgbClr val="000000"/>
              </a:solidFill>
              <a:latin typeface="Arial"/>
            </a:endParaRPr>
          </a:p>
          <a:p>
            <a:pPr marL="85680" defTabSz="914400">
              <a:lnSpc>
                <a:spcPct val="100000"/>
              </a:lnSpc>
              <a:tabLst>
                <a:tab algn="l" pos="85680"/>
              </a:tabLst>
            </a:pPr>
            <a:r>
              <a:rPr b="1" lang="en-US" sz="1600" spc="-1" strike="noStrike">
                <a:solidFill>
                  <a:schemeClr val="dk1"/>
                </a:solidFill>
                <a:latin typeface="Calibri"/>
                <a:ea typeface="Calibri"/>
              </a:rPr>
              <a:t>II. Ensure that colors are consistent across all cards for quick interpretation.</a:t>
            </a:r>
            <a:endParaRPr b="0" lang="en-IN" sz="1600" spc="-1" strike="noStrike">
              <a:solidFill>
                <a:srgbClr val="000000"/>
              </a:solidFill>
              <a:latin typeface="Arial"/>
            </a:endParaRPr>
          </a:p>
        </p:txBody>
      </p:sp>
      <p:sp>
        <p:nvSpPr>
          <p:cNvPr id="163" name="TextBox 2"/>
          <p:cNvSpPr/>
          <p:nvPr/>
        </p:nvSpPr>
        <p:spPr>
          <a:xfrm>
            <a:off x="6429240" y="505080"/>
            <a:ext cx="5609520" cy="23749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4. Route Performance Indicators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Add a visual status bar or progress ring inside each card: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Shows % of route completed vs. assigned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Enhances instant readability and status assessment</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Adopt Uniform Visualization tools</a:t>
            </a:r>
            <a:endParaRPr b="0" lang="en-IN" sz="1600" spc="-1" strike="noStrike">
              <a:solidFill>
                <a:srgbClr val="000000"/>
              </a:solidFill>
              <a:latin typeface="Arial"/>
            </a:endParaRPr>
          </a:p>
        </p:txBody>
      </p:sp>
      <p:sp>
        <p:nvSpPr>
          <p:cNvPr id="164" name="TextBox 4"/>
          <p:cNvSpPr/>
          <p:nvPr/>
        </p:nvSpPr>
        <p:spPr>
          <a:xfrm>
            <a:off x="6429240" y="2493720"/>
            <a:ext cx="5609520" cy="264924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5. Alerts and Flags for Late or Missed Routes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I. Include icon-based alert indicators:</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tabLst>
                <a:tab algn="l" pos="361800"/>
              </a:tabLst>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Red icon for Late Route</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tabLst>
                <a:tab algn="l" pos="361800"/>
              </a:tabLst>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Clock icon for routes not started</a:t>
            </a:r>
            <a:endParaRPr b="0" lang="en-IN" sz="1600" spc="-1" strike="noStrike">
              <a:solidFill>
                <a:srgbClr val="000000"/>
              </a:solidFill>
              <a:latin typeface="Arial"/>
            </a:endParaRPr>
          </a:p>
          <a:p>
            <a:pPr marL="361800" indent="-181080" defTabSz="914400">
              <a:lnSpc>
                <a:spcPct val="100000"/>
              </a:lnSpc>
              <a:buClr>
                <a:srgbClr val="000000"/>
              </a:buClr>
              <a:buFont typeface="Wingdings" charset="2"/>
              <a:buChar char=""/>
              <a:tabLst>
                <a:tab algn="l" pos="361800"/>
              </a:tabLst>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Check mark for completed on-time routes</a:t>
            </a:r>
            <a:endParaRPr b="0" lang="en-IN" sz="1600" spc="-1" strike="noStrike">
              <a:solidFill>
                <a:srgbClr val="000000"/>
              </a:solidFill>
              <a:latin typeface="Arial"/>
            </a:endParaRPr>
          </a:p>
          <a:p>
            <a:pPr defTabSz="914400">
              <a:lnSpc>
                <a:spcPct val="100000"/>
              </a:lnSpc>
              <a:tabLst>
                <a:tab algn="l" pos="361800"/>
              </a:tabLst>
            </a:pPr>
            <a:r>
              <a:rPr b="1" lang="en-US" sz="1600" spc="-1" strike="noStrike">
                <a:solidFill>
                  <a:schemeClr val="dk1"/>
                </a:solidFill>
                <a:latin typeface="Calibri"/>
                <a:ea typeface="Calibri"/>
              </a:rPr>
              <a:t>II. Hover-over tooltips can display reason for delay or last GPS timestamp.</a:t>
            </a:r>
            <a:endParaRPr b="0" lang="en-IN" sz="1600" spc="-1" strike="noStrike">
              <a:solidFill>
                <a:srgbClr val="000000"/>
              </a:solidFill>
              <a:latin typeface="Arial"/>
            </a:endParaRPr>
          </a:p>
        </p:txBody>
      </p:sp>
      <p:sp>
        <p:nvSpPr>
          <p:cNvPr id="165" name="TextBox 7"/>
          <p:cNvSpPr/>
          <p:nvPr/>
        </p:nvSpPr>
        <p:spPr>
          <a:xfrm>
            <a:off x="6429240" y="4949640"/>
            <a:ext cx="5609520" cy="213120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6. Geo-Linked Interactivity</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Make the cards clickable, so selecting a card zooms the main map to that ward or vehicle route.</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This provides seamless integration between data and geography.</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4" descr=""/>
          <p:cNvPicPr/>
          <p:nvPr/>
        </p:nvPicPr>
        <p:blipFill>
          <a:blip r:embed="rId1"/>
          <a:srcRect l="0" t="13123" r="13338" b="0"/>
          <a:stretch/>
        </p:blipFill>
        <p:spPr>
          <a:xfrm>
            <a:off x="209520" y="609480"/>
            <a:ext cx="11848680" cy="3200040"/>
          </a:xfrm>
          <a:prstGeom prst="rect">
            <a:avLst/>
          </a:prstGeom>
          <a:ln w="0">
            <a:noFill/>
          </a:ln>
        </p:spPr>
      </p:pic>
      <p:sp>
        <p:nvSpPr>
          <p:cNvPr id="167"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8</a:t>
            </a:r>
            <a:endParaRPr b="0" lang="en-IN" sz="2800" spc="-1" strike="noStrike">
              <a:solidFill>
                <a:srgbClr val="000000"/>
              </a:solidFill>
              <a:latin typeface="Arial"/>
            </a:endParaRPr>
          </a:p>
        </p:txBody>
      </p:sp>
      <p:sp>
        <p:nvSpPr>
          <p:cNvPr id="168" name="TextBox 6"/>
          <p:cNvSpPr/>
          <p:nvPr/>
        </p:nvSpPr>
        <p:spPr>
          <a:xfrm>
            <a:off x="266760" y="3896280"/>
            <a:ext cx="6162480" cy="365580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algn="just" defTabSz="914400">
              <a:lnSpc>
                <a:spcPct val="100000"/>
              </a:lnSpc>
            </a:pPr>
            <a:r>
              <a:rPr b="1" lang="en-US" sz="1800" spc="-1" strike="noStrike">
                <a:solidFill>
                  <a:schemeClr val="dk1"/>
                </a:solidFill>
                <a:highlight>
                  <a:srgbClr val="ffff00"/>
                </a:highlight>
                <a:latin typeface="Calibri"/>
                <a:ea typeface="Calibri"/>
              </a:rPr>
              <a:t>Recommendation 1:</a:t>
            </a:r>
            <a:endParaRPr b="0" lang="en-IN" sz="1800" spc="-1" strike="noStrike">
              <a:solidFill>
                <a:srgbClr val="000000"/>
              </a:solidFill>
              <a:latin typeface="Arial"/>
            </a:endParaRPr>
          </a:p>
          <a:p>
            <a:pPr algn="just" defTabSz="914400">
              <a:lnSpc>
                <a:spcPct val="100000"/>
              </a:lnSpc>
            </a:pPr>
            <a:endParaRPr b="0" lang="en-IN" sz="1800" spc="-1" strike="noStrike">
              <a:solidFill>
                <a:srgbClr val="000000"/>
              </a:solidFill>
              <a:latin typeface="Arial"/>
            </a:endParaRPr>
          </a:p>
          <a:p>
            <a:pPr marL="343080" indent="-343080" algn="just" defTabSz="914400">
              <a:lnSpc>
                <a:spcPct val="100000"/>
              </a:lnSpc>
              <a:buClr>
                <a:srgbClr val="000000"/>
              </a:buClr>
              <a:buFont typeface="OpenSymbol"/>
              <a:buAutoNum type="arabicPeriod"/>
            </a:pPr>
            <a:r>
              <a:rPr b="0" lang="en-US" sz="1800" spc="-1" strike="noStrike">
                <a:solidFill>
                  <a:schemeClr val="dk1"/>
                </a:solidFill>
                <a:latin typeface="Calibri"/>
                <a:ea typeface="Calibri"/>
              </a:rPr>
              <a:t>Enable </a:t>
            </a:r>
            <a:r>
              <a:rPr b="1" lang="en-US" sz="1800" spc="-1" strike="noStrike">
                <a:solidFill>
                  <a:schemeClr val="dk1"/>
                </a:solidFill>
                <a:latin typeface="Calibri"/>
                <a:ea typeface="Calibri"/>
              </a:rPr>
              <a:t>clickable features</a:t>
            </a:r>
            <a:r>
              <a:rPr b="0" lang="en-US" sz="1800" spc="-1" strike="noStrike">
                <a:solidFill>
                  <a:schemeClr val="dk1"/>
                </a:solidFill>
                <a:latin typeface="Calibri"/>
                <a:ea typeface="Calibri"/>
              </a:rPr>
              <a:t> (bins, WPPs, routes, vehicles, wards, etc.) on the geospatial dashboard to display </a:t>
            </a:r>
            <a:r>
              <a:rPr b="1" lang="en-US" sz="1800" spc="-1" strike="noStrike">
                <a:solidFill>
                  <a:schemeClr val="dk1"/>
                </a:solidFill>
                <a:latin typeface="Calibri"/>
                <a:ea typeface="Calibri"/>
              </a:rPr>
              <a:t>detailed reports</a:t>
            </a:r>
            <a:r>
              <a:rPr b="0" lang="en-US" sz="1800" spc="-1" strike="noStrike">
                <a:solidFill>
                  <a:schemeClr val="dk1"/>
                </a:solidFill>
                <a:latin typeface="Calibri"/>
                <a:ea typeface="Calibri"/>
              </a:rPr>
              <a:t> in a pop-up panel or side pane. This will support deeper operational insights directly from the map interface.</a:t>
            </a:r>
            <a:endParaRPr b="0" lang="en-IN" sz="1800" spc="-1" strike="noStrike">
              <a:solidFill>
                <a:srgbClr val="000000"/>
              </a:solidFill>
              <a:latin typeface="Arial"/>
            </a:endParaRPr>
          </a:p>
          <a:p>
            <a:pPr marL="343080" indent="-343080" algn="just" defTabSz="914400">
              <a:lnSpc>
                <a:spcPct val="100000"/>
              </a:lnSpc>
              <a:buClr>
                <a:srgbClr val="000000"/>
              </a:buClr>
              <a:buFont typeface="OpenSymbol"/>
              <a:buAutoNum type="arabicPeriod"/>
            </a:pPr>
            <a:r>
              <a:rPr b="1" lang="en-US" sz="1800" spc="-1" strike="noStrike">
                <a:solidFill>
                  <a:schemeClr val="dk1"/>
                </a:solidFill>
                <a:latin typeface="Calibri"/>
                <a:ea typeface="Calibri"/>
              </a:rPr>
              <a:t>Report Display Format: </a:t>
            </a:r>
            <a:r>
              <a:rPr b="0" lang="en-US" sz="1800" spc="-1" strike="noStrike">
                <a:solidFill>
                  <a:schemeClr val="dk1"/>
                </a:solidFill>
                <a:latin typeface="Calibri"/>
                <a:ea typeface="Calibri"/>
              </a:rPr>
              <a:t>Use collapsible pop-up cards or a right-side sliding pane to show detailed reports.</a:t>
            </a:r>
            <a:endParaRPr b="0" lang="en-IN" sz="1800" spc="-1" strike="noStrike">
              <a:solidFill>
                <a:srgbClr val="000000"/>
              </a:solidFill>
              <a:latin typeface="Arial"/>
            </a:endParaRPr>
          </a:p>
          <a:p>
            <a:pPr marL="343080" indent="-343080" algn="just" defTabSz="914400">
              <a:lnSpc>
                <a:spcPct val="100000"/>
              </a:lnSpc>
              <a:buClr>
                <a:srgbClr val="000000"/>
              </a:buClr>
              <a:buFont typeface="OpenSymbol"/>
              <a:buAutoNum type="arabicPeriod"/>
            </a:pPr>
            <a:r>
              <a:rPr b="0" lang="en-US" sz="1800" spc="-1" strike="noStrike">
                <a:solidFill>
                  <a:schemeClr val="dk1"/>
                </a:solidFill>
                <a:latin typeface="Calibri"/>
                <a:ea typeface="Calibri"/>
              </a:rPr>
              <a:t>Ensure real-time refresh for data fields like current vehicle location, last collection time, etc.</a:t>
            </a:r>
            <a:endParaRPr b="0" lang="en-IN" sz="1800" spc="-1" strike="noStrike">
              <a:solidFill>
                <a:srgbClr val="000000"/>
              </a:solidFill>
              <a:latin typeface="Arial"/>
            </a:endParaRPr>
          </a:p>
        </p:txBody>
      </p:sp>
      <p:sp>
        <p:nvSpPr>
          <p:cNvPr id="169" name="TextBox 8"/>
          <p:cNvSpPr/>
          <p:nvPr/>
        </p:nvSpPr>
        <p:spPr>
          <a:xfrm>
            <a:off x="6544080" y="3896280"/>
            <a:ext cx="5514120" cy="310716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Recommendation 2:</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1. Click on Bin Location (Wet/Dry Bin/Green Waste)</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latin typeface="Calibri"/>
                <a:ea typeface="Calibri"/>
              </a:rPr>
              <a:t>Show Report Details:</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Bin ID / UID</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Bin Type (Wet/Dry/Green Waste)</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Last Collection Time</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Assigned Vehicle Number</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Missed Collections (Last 7 Days)</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Complaint status (if any)</a:t>
            </a:r>
            <a:endParaRPr b="0" lang="en-IN" sz="18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800" spc="-1" strike="noStrike">
                <a:solidFill>
                  <a:schemeClr val="dk1"/>
                </a:solidFill>
                <a:latin typeface="Calibri"/>
                <a:ea typeface="Calibri"/>
              </a:rPr>
              <a:t>Linked WPP or Transfer Station</a:t>
            </a:r>
            <a:endParaRPr b="0" lang="en-IN"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7" descr=""/>
          <p:cNvPicPr/>
          <p:nvPr/>
        </p:nvPicPr>
        <p:blipFill>
          <a:blip r:embed="rId1"/>
          <a:stretch/>
        </p:blipFill>
        <p:spPr>
          <a:xfrm>
            <a:off x="66600" y="514440"/>
            <a:ext cx="12058200" cy="6238440"/>
          </a:xfrm>
          <a:prstGeom prst="rect">
            <a:avLst/>
          </a:prstGeom>
          <a:ln w="0">
            <a:noFill/>
          </a:ln>
        </p:spPr>
      </p:pic>
      <p:sp>
        <p:nvSpPr>
          <p:cNvPr id="171" name="TextBox 8"/>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9</a:t>
            </a:r>
            <a:endParaRPr b="0" lang="en-IN"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Box 1"/>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9</a:t>
            </a:r>
            <a:endParaRPr b="0" lang="en-IN" sz="2800" spc="-1" strike="noStrike">
              <a:solidFill>
                <a:srgbClr val="000000"/>
              </a:solidFill>
              <a:latin typeface="Arial"/>
            </a:endParaRPr>
          </a:p>
        </p:txBody>
      </p:sp>
      <p:sp>
        <p:nvSpPr>
          <p:cNvPr id="173" name="TextBox 2"/>
          <p:cNvSpPr/>
          <p:nvPr/>
        </p:nvSpPr>
        <p:spPr>
          <a:xfrm>
            <a:off x="133200" y="523080"/>
            <a:ext cx="11877480" cy="182628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Observations 9 and Gaps: Visual &amp; Legend Corrections Required</a:t>
            </a:r>
            <a:endParaRPr b="0" lang="en-IN" sz="1800" spc="-1" strike="noStrike">
              <a:solidFill>
                <a:srgbClr val="000000"/>
              </a:solidFill>
              <a:latin typeface="Arial"/>
            </a:endParaRPr>
          </a:p>
          <a:p>
            <a:pPr defTabSz="914400">
              <a:lnSpc>
                <a:spcPct val="100000"/>
              </a:lnSpc>
            </a:pPr>
            <a:r>
              <a:rPr b="1" lang="en-US" sz="1600" spc="-1" strike="noStrike">
                <a:solidFill>
                  <a:schemeClr val="dk1"/>
                </a:solidFill>
                <a:latin typeface="Aptos"/>
                <a:ea typeface="Calibri"/>
              </a:rPr>
              <a:t>Identified Issues:</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Current visuals do not align with the </a:t>
            </a:r>
            <a:r>
              <a:rPr b="1" lang="en-US" sz="1600" spc="-1" strike="noStrike">
                <a:solidFill>
                  <a:schemeClr val="dk1"/>
                </a:solidFill>
                <a:latin typeface="Calibri"/>
                <a:ea typeface="Calibri"/>
              </a:rPr>
              <a:t>intended drill-down logic</a:t>
            </a:r>
            <a:r>
              <a:rPr b="0" lang="en-US" sz="1600" spc="-1" strike="noStrike">
                <a:solidFill>
                  <a:schemeClr val="dk1"/>
                </a:solidFill>
                <a:latin typeface="Calibri"/>
                <a:ea typeface="Calibri"/>
              </a:rPr>
              <a:t> (e.g., clicking on "Airoli" shows data for all wards instead of just Airoli).</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1" lang="en-US" sz="1600" spc="-1" strike="noStrike">
                <a:solidFill>
                  <a:schemeClr val="dk1"/>
                </a:solidFill>
                <a:latin typeface="Calibri"/>
                <a:ea typeface="Calibri"/>
              </a:rPr>
              <a:t>Legends are inconsistent</a:t>
            </a:r>
            <a:r>
              <a:rPr b="0" lang="en-US" sz="1600" spc="-1" strike="noStrike">
                <a:solidFill>
                  <a:schemeClr val="dk1"/>
                </a:solidFill>
                <a:latin typeface="Calibri"/>
                <a:ea typeface="Calibri"/>
              </a:rPr>
              <a:t> or misleading—legend labels do not always match the data presented in the charts or maps.</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This reduces user clarity and undermines confidence in the dashboard's accuracy.</a:t>
            </a:r>
            <a:endParaRPr b="0" lang="en-IN" sz="1600" spc="-1" strike="noStrike">
              <a:solidFill>
                <a:srgbClr val="000000"/>
              </a:solidFill>
              <a:latin typeface="Arial"/>
            </a:endParaRPr>
          </a:p>
        </p:txBody>
      </p:sp>
      <p:sp>
        <p:nvSpPr>
          <p:cNvPr id="174" name="TextBox 6"/>
          <p:cNvSpPr/>
          <p:nvPr/>
        </p:nvSpPr>
        <p:spPr>
          <a:xfrm>
            <a:off x="133200" y="2181240"/>
            <a:ext cx="6305040" cy="334980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marL="343080" indent="-343080" defTabSz="914400">
              <a:lnSpc>
                <a:spcPct val="100000"/>
              </a:lnSpc>
              <a:buClr>
                <a:srgbClr val="000000"/>
              </a:buClr>
              <a:buFont typeface="OpenSymbol"/>
              <a:buAutoNum type="arabicPeriod"/>
            </a:pPr>
            <a:r>
              <a:rPr b="1" lang="en-US" sz="1800" spc="-1" strike="noStrike">
                <a:solidFill>
                  <a:schemeClr val="dk1"/>
                </a:solidFill>
                <a:highlight>
                  <a:srgbClr val="ffff00"/>
                </a:highlight>
                <a:latin typeface="Calibri"/>
                <a:ea typeface="Calibri"/>
              </a:rPr>
              <a:t>Align Legends in Map-Based Views and Geospatial Integrated</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Legends in geospatial views should reflect the layer being viewed:</a:t>
            </a:r>
            <a:endParaRPr b="0" lang="en-IN" sz="1600" spc="-1" strike="noStrike">
              <a:solidFill>
                <a:srgbClr val="000000"/>
              </a:solidFill>
              <a:latin typeface="Arial"/>
            </a:endParaRPr>
          </a:p>
          <a:p>
            <a:pPr marL="542880" indent="-276120" defTabSz="914400">
              <a:lnSpc>
                <a:spcPct val="100000"/>
              </a:lnSpc>
              <a:buClr>
                <a:srgbClr val="000000"/>
              </a:buClr>
              <a:buFont typeface="Wingdings" charset="2"/>
              <a:buChar char=""/>
            </a:pPr>
            <a:r>
              <a:rPr b="0" lang="en-US" sz="1600" spc="-1" strike="noStrike">
                <a:solidFill>
                  <a:schemeClr val="dk1"/>
                </a:solidFill>
                <a:latin typeface="Calibri"/>
                <a:ea typeface="Calibri"/>
              </a:rPr>
              <a:t>Routes = line color legend (e.g., green = completed, red = missed)</a:t>
            </a:r>
            <a:endParaRPr b="0" lang="en-IN" sz="1600" spc="-1" strike="noStrike">
              <a:solidFill>
                <a:srgbClr val="000000"/>
              </a:solidFill>
              <a:latin typeface="Arial"/>
            </a:endParaRPr>
          </a:p>
          <a:p>
            <a:pPr marL="542880" indent="-276120" defTabSz="914400">
              <a:lnSpc>
                <a:spcPct val="100000"/>
              </a:lnSpc>
              <a:buClr>
                <a:srgbClr val="000000"/>
              </a:buClr>
              <a:buFont typeface="Wingdings" charset="2"/>
              <a:buChar char=""/>
            </a:pPr>
            <a:r>
              <a:rPr b="0" lang="en-US" sz="1600" spc="-1" strike="noStrike">
                <a:solidFill>
                  <a:schemeClr val="dk1"/>
                </a:solidFill>
                <a:latin typeface="Calibri"/>
                <a:ea typeface="Calibri"/>
              </a:rPr>
              <a:t>Bins = dot color by type (e.g., wet/dry/overflowing)</a:t>
            </a:r>
            <a:endParaRPr b="0" lang="en-IN" sz="1600" spc="-1" strike="noStrike">
              <a:solidFill>
                <a:srgbClr val="000000"/>
              </a:solidFill>
              <a:latin typeface="Arial"/>
            </a:endParaRPr>
          </a:p>
          <a:p>
            <a:pPr marL="542880" indent="-276120" defTabSz="914400">
              <a:lnSpc>
                <a:spcPct val="100000"/>
              </a:lnSpc>
              <a:buClr>
                <a:srgbClr val="000000"/>
              </a:buClr>
              <a:buFont typeface="Wingdings" charset="2"/>
              <a:buChar char=""/>
            </a:pPr>
            <a:r>
              <a:rPr b="0" lang="en-US" sz="1600" spc="-1" strike="noStrike">
                <a:solidFill>
                  <a:schemeClr val="dk1"/>
                </a:solidFill>
                <a:latin typeface="Calibri"/>
                <a:ea typeface="Calibri"/>
              </a:rPr>
              <a:t>Vehicles = icon color based on status (e.g., on-time/idle/delayed)</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Display only relevant legends based on active layer or filter.</a:t>
            </a:r>
            <a:endParaRPr b="0" lang="en-IN" sz="1600" spc="-1" strike="noStrike">
              <a:solidFill>
                <a:srgbClr val="000000"/>
              </a:solidFill>
              <a:latin typeface="Arial"/>
            </a:endParaRPr>
          </a:p>
        </p:txBody>
      </p:sp>
      <p:sp>
        <p:nvSpPr>
          <p:cNvPr id="175" name="TextBox 7"/>
          <p:cNvSpPr/>
          <p:nvPr/>
        </p:nvSpPr>
        <p:spPr>
          <a:xfrm>
            <a:off x="133200" y="4423320"/>
            <a:ext cx="11877480" cy="234432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3. Enable Interactive Legends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1. Clicking on a legend item should act as a filter:</a:t>
            </a:r>
            <a:endParaRPr b="0" lang="en-IN" sz="1600" spc="-1" strike="noStrike">
              <a:solidFill>
                <a:srgbClr val="000000"/>
              </a:solidFill>
              <a:latin typeface="Arial"/>
            </a:endParaRPr>
          </a:p>
          <a:p>
            <a:pPr marL="457200" defTabSz="914400">
              <a:lnSpc>
                <a:spcPct val="100000"/>
              </a:lnSpc>
            </a:pPr>
            <a:r>
              <a:rPr b="0" lang="en-US" sz="1600" spc="-1" strike="noStrike">
                <a:solidFill>
                  <a:schemeClr val="dk1"/>
                </a:solidFill>
                <a:latin typeface="Calibri"/>
                <a:ea typeface="Calibri"/>
              </a:rPr>
              <a:t>For example, clicking “Pari Mandal 2” legend should display </a:t>
            </a:r>
            <a:r>
              <a:rPr b="1" lang="en-US" sz="1600" spc="-1" strike="noStrike">
                <a:solidFill>
                  <a:schemeClr val="dk1"/>
                </a:solidFill>
                <a:latin typeface="Calibri"/>
                <a:ea typeface="Calibri"/>
              </a:rPr>
              <a:t>only its vehicles/routes/bins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2. Tooltips should appear when hovering on a legend, showing:</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Total value</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 contribution</a:t>
            </a:r>
            <a:endParaRPr b="0" lang="en-IN" sz="1600" spc="-1" strike="noStrike">
              <a:solidFill>
                <a:srgbClr val="000000"/>
              </a:solidFill>
              <a:latin typeface="Arial"/>
            </a:endParaRPr>
          </a:p>
          <a:p>
            <a:pPr lvl="1" marL="54288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Last update timestamp</a:t>
            </a:r>
            <a:endParaRPr b="0" lang="en-IN" sz="1600" spc="-1" strike="noStrike">
              <a:solidFill>
                <a:srgbClr val="000000"/>
              </a:solidFill>
              <a:latin typeface="Arial"/>
            </a:endParaRPr>
          </a:p>
        </p:txBody>
      </p:sp>
      <p:sp>
        <p:nvSpPr>
          <p:cNvPr id="176" name="TextBox 8"/>
          <p:cNvSpPr/>
          <p:nvPr/>
        </p:nvSpPr>
        <p:spPr>
          <a:xfrm>
            <a:off x="6515280" y="2181240"/>
            <a:ext cx="5495400" cy="2100600"/>
          </a:xfrm>
          <a:prstGeom prst="rect">
            <a:avLst/>
          </a:prstGeom>
          <a:noFill/>
          <a:ln w="28575">
            <a:solidFill>
              <a:srgbClr val="000000"/>
            </a:solidFill>
            <a:prstDash val="sysDash"/>
            <a:round/>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chemeClr val="dk1"/>
                </a:solidFill>
                <a:highlight>
                  <a:srgbClr val="ffff00"/>
                </a:highlight>
                <a:latin typeface="Calibri"/>
                <a:ea typeface="Calibri"/>
              </a:rPr>
              <a:t>2. Align Legends in Map-Based Views</a:t>
            </a:r>
            <a:endParaRPr b="0" lang="en-IN" sz="1800" spc="-1" strike="noStrike">
              <a:solidFill>
                <a:srgbClr val="000000"/>
              </a:solidFill>
              <a:latin typeface="Arial"/>
            </a:endParaRPr>
          </a:p>
          <a:p>
            <a:pPr defTabSz="914400">
              <a:lnSpc>
                <a:spcPct val="100000"/>
              </a:lnSpc>
            </a:pPr>
            <a:r>
              <a:rPr b="1" lang="en-US" sz="1800" spc="-1" strike="noStrike">
                <a:solidFill>
                  <a:schemeClr val="dk1"/>
                </a:solidFill>
                <a:latin typeface="Calibri"/>
                <a:ea typeface="Calibri"/>
              </a:rPr>
              <a:t>✅ </a:t>
            </a:r>
            <a:r>
              <a:rPr b="1" lang="en-US" sz="1800" spc="-1" strike="noStrike">
                <a:solidFill>
                  <a:schemeClr val="dk1"/>
                </a:solidFill>
                <a:highlight>
                  <a:srgbClr val="ffff00"/>
                </a:highlight>
                <a:latin typeface="Calibri"/>
                <a:ea typeface="Calibri"/>
              </a:rPr>
              <a:t>Recommendation:</a:t>
            </a:r>
            <a:endParaRPr b="0" lang="en-IN" sz="1800" spc="-1" strike="noStrike">
              <a:solidFill>
                <a:srgbClr val="000000"/>
              </a:solidFill>
              <a:latin typeface="Arial"/>
            </a:endParaRPr>
          </a:p>
          <a:p>
            <a:pPr marL="181080" defTabSz="914400">
              <a:lnSpc>
                <a:spcPct val="100000"/>
              </a:lnSpc>
            </a:pPr>
            <a:endParaRPr b="0" lang="en-IN" sz="1600" spc="-1" strike="noStrike">
              <a:solidFill>
                <a:srgbClr val="000000"/>
              </a:solidFill>
              <a:latin typeface="Arial"/>
            </a:endParaRPr>
          </a:p>
          <a:p>
            <a:pPr marL="181080" indent="-181080" defTabSz="914400">
              <a:lnSpc>
                <a:spcPct val="100000"/>
              </a:lnSpc>
              <a:buClr>
                <a:srgbClr val="000000"/>
              </a:buClr>
              <a:buFont typeface="Aptos Display"/>
              <a:buAutoNum type="romanLcPeriod"/>
            </a:pPr>
            <a:r>
              <a:rPr b="0" lang="en-US" sz="1600" spc="-1" strike="noStrike">
                <a:solidFill>
                  <a:schemeClr val="dk1"/>
                </a:solidFill>
                <a:latin typeface="Calibri"/>
                <a:ea typeface="Calibri"/>
              </a:rPr>
              <a:t>Each legend item must be dynamically linked to the correct data field in the backend.</a:t>
            </a:r>
            <a:endParaRPr b="0" lang="en-IN" sz="1600" spc="-1" strike="noStrike">
              <a:solidFill>
                <a:srgbClr val="000000"/>
              </a:solidFill>
              <a:latin typeface="Arial"/>
            </a:endParaRPr>
          </a:p>
          <a:p>
            <a:pPr marL="181080" indent="-181080" defTabSz="914400">
              <a:lnSpc>
                <a:spcPct val="100000"/>
              </a:lnSpc>
              <a:buClr>
                <a:srgbClr val="000000"/>
              </a:buClr>
              <a:buFont typeface="Aptos Display"/>
              <a:buAutoNum type="romanLcPeriod"/>
            </a:pPr>
            <a:r>
              <a:rPr b="1" lang="en-US" sz="1600" spc="-1" strike="noStrike">
                <a:solidFill>
                  <a:schemeClr val="dk1"/>
                </a:solidFill>
                <a:latin typeface="Calibri"/>
                <a:ea typeface="Calibri"/>
              </a:rPr>
              <a:t>Example: </a:t>
            </a:r>
            <a:r>
              <a:rPr b="0" lang="en-US" sz="1600" spc="-1" strike="noStrike">
                <a:solidFill>
                  <a:schemeClr val="dk1"/>
                </a:solidFill>
                <a:latin typeface="Calibri"/>
                <a:ea typeface="Calibri"/>
              </a:rPr>
              <a:t>If the user clicks on Turbhe, only data for Turbhe should load across:</a:t>
            </a:r>
            <a:endParaRPr b="0" lang="en-IN" sz="1600" spc="-1" strike="noStrike">
              <a:solidFill>
                <a:srgbClr val="000000"/>
              </a:solidFill>
              <a:latin typeface="Arial"/>
            </a:endParaRPr>
          </a:p>
          <a:p>
            <a:pPr marL="628560" indent="-285840" defTabSz="914400">
              <a:lnSpc>
                <a:spcPct val="100000"/>
              </a:lnSpc>
              <a:buClr>
                <a:srgbClr val="000000"/>
              </a:buClr>
              <a:buFont typeface="Wingdings" charset="2"/>
              <a:buChar char=""/>
            </a:pPr>
            <a:r>
              <a:rPr b="0" lang="en-US" sz="1600" spc="-1" strike="noStrike">
                <a:solidFill>
                  <a:schemeClr val="dk1"/>
                </a:solidFill>
                <a:latin typeface="Calibri"/>
                <a:ea typeface="Calibri"/>
              </a:rPr>
              <a:t>Charts, Tables, Maps and KPI Cards</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Box 6"/>
          <p:cNvSpPr/>
          <p:nvPr/>
        </p:nvSpPr>
        <p:spPr>
          <a:xfrm>
            <a:off x="33480" y="128880"/>
            <a:ext cx="12124800" cy="1004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c00000"/>
                </a:solidFill>
                <a:latin typeface="Calibri"/>
                <a:ea typeface="Calibri"/>
              </a:rPr>
              <a:t>Urgent &amp; Important (1/2)</a:t>
            </a:r>
            <a:br>
              <a:rPr sz="1800"/>
            </a:br>
            <a:r>
              <a:rPr b="0" lang="en-US" sz="1800" spc="-1" strike="noStrike">
                <a:solidFill>
                  <a:schemeClr val="dk1"/>
                </a:solidFill>
                <a:latin typeface="Aptos"/>
                <a:ea typeface="Calibri"/>
              </a:rPr>
              <a:t>Some Important Points need to be incorporated as aim to strengthen monitoring, data interpretation, and accountability in NMMC's SWM operations.</a:t>
            </a:r>
            <a:endParaRPr b="0" lang="en-IN" sz="1800" spc="-1" strike="noStrike">
              <a:solidFill>
                <a:srgbClr val="000000"/>
              </a:solidFill>
              <a:latin typeface="Arial"/>
            </a:endParaRPr>
          </a:p>
        </p:txBody>
      </p:sp>
      <p:sp>
        <p:nvSpPr>
          <p:cNvPr id="178" name="TextBox 15"/>
          <p:cNvSpPr/>
          <p:nvPr/>
        </p:nvSpPr>
        <p:spPr>
          <a:xfrm>
            <a:off x="140400" y="1144440"/>
            <a:ext cx="11774880" cy="6199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15000"/>
              </a:lnSpc>
              <a:spcBef>
                <a:spcPts val="1001"/>
              </a:spcBef>
            </a:pPr>
            <a:r>
              <a:rPr b="1" lang="en-US" sz="1600" spc="-1" strike="noStrike">
                <a:solidFill>
                  <a:srgbClr val="4f81bd"/>
                </a:solidFill>
                <a:latin typeface="Calibri"/>
                <a:ea typeface="Calibri"/>
              </a:rPr>
              <a:t>1. 360° Camera Integration for Vehicle Monitoring</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To enhance real-time field visibility, it is recommended to install 360-degree cameras on all SWM vehicles. These cameras should be configured to stream live feeds directly to the ICCC (Integrated Command and Control Centre) platform, ensuring comprehensive monitoring of on-ground collection and vehicle behavior. Each vehicle must be equipped with GPS-synced camera modules, allowing the ICCC operator to click on any vehicle from the dashboard map or vehicle list and instantly view its live video stream.</a:t>
            </a:r>
            <a:endParaRPr b="0" lang="en-IN" sz="1600" spc="-1" strike="noStrike">
              <a:solidFill>
                <a:srgbClr val="000000"/>
              </a:solidFill>
              <a:latin typeface="Arial"/>
            </a:endParaRPr>
          </a:p>
          <a:p>
            <a:pPr algn="just" defTabSz="914400">
              <a:lnSpc>
                <a:spcPct val="115000"/>
              </a:lnSpc>
              <a:spcAft>
                <a:spcPts val="1001"/>
              </a:spcAft>
            </a:pPr>
            <a:r>
              <a:rPr b="1" lang="en-US" sz="1600" spc="-1" strike="noStrike">
                <a:solidFill>
                  <a:schemeClr val="dk1"/>
                </a:solidFill>
                <a:latin typeface="Calibri"/>
                <a:ea typeface="Calibri"/>
              </a:rPr>
              <a:t>Additionally, </a:t>
            </a:r>
            <a:r>
              <a:rPr b="0" lang="en-US" sz="1600" spc="-1" strike="noStrike">
                <a:solidFill>
                  <a:schemeClr val="dk1"/>
                </a:solidFill>
                <a:latin typeface="Calibri"/>
                <a:ea typeface="Calibri"/>
              </a:rPr>
              <a:t>the Coverage Dashboard should include a visual layer or icon for each vehicle, from where users can open the 360° camera feed in a side panel or new window. This feature not only increases operational transparency and supervisor visibility, but also supports video evidence-based audits for route deviation, collection lapses, or waste spillage. It is crucial to ensure that video data is stored for a minimum rolling period (e.g., 30 days) for compliance and review purposes.</a:t>
            </a:r>
            <a:endParaRPr b="0" lang="en-IN" sz="1600" spc="-1" strike="noStrike">
              <a:solidFill>
                <a:srgbClr val="000000"/>
              </a:solidFill>
              <a:latin typeface="Arial"/>
            </a:endParaRPr>
          </a:p>
          <a:p>
            <a:pPr algn="just" defTabSz="914400">
              <a:lnSpc>
                <a:spcPct val="115000"/>
              </a:lnSpc>
              <a:spcBef>
                <a:spcPts val="1001"/>
              </a:spcBef>
            </a:pPr>
            <a:r>
              <a:rPr b="1" lang="en-US" sz="1600" spc="-1" strike="noStrike">
                <a:solidFill>
                  <a:srgbClr val="4f81bd"/>
                </a:solidFill>
                <a:latin typeface="Calibri"/>
                <a:ea typeface="Calibri"/>
              </a:rPr>
              <a:t>2. Clock-Based Vehicle Timing Report</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To improve operational punctuality and fleet discipline, a clock-based visual timing report should be introduced. This report would display a clock face (analog or radial format) showing the scheduled vs. actual arrival times of each vehicle at key locations such as WPPs, ward entry points, or bin clusters. If a vehicle is delayed—e.g., scheduled at 9:00 AM but arrived at 10:00 AM—the delay gap should be visually highlighted in red or orange on the clock interface, offering an instant visual cue for non-compliance.</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This time-gap representation enables faster recognition of delayed or early arrivals, allowing shift supervisors or ICCC staff to take corrective actions in real time. Historical timing trends per vehicle can also be analyzed to identify recurring inefficiencies or behavioral patterns among specific drivers or routes.</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TextBox 6"/>
          <p:cNvSpPr/>
          <p:nvPr/>
        </p:nvSpPr>
        <p:spPr>
          <a:xfrm>
            <a:off x="33480" y="128880"/>
            <a:ext cx="12124800" cy="1004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c00000"/>
                </a:solidFill>
                <a:latin typeface="Calibri"/>
                <a:ea typeface="Calibri"/>
              </a:rPr>
              <a:t>Urgent &amp; Important (2/2)</a:t>
            </a:r>
            <a:br>
              <a:rPr sz="1800"/>
            </a:br>
            <a:r>
              <a:rPr b="0" lang="en-US" sz="1800" spc="-1" strike="noStrike">
                <a:solidFill>
                  <a:schemeClr val="dk1"/>
                </a:solidFill>
                <a:latin typeface="Calibri"/>
                <a:ea typeface="Calibri"/>
              </a:rPr>
              <a:t>Some Important Points need to be incorporated as aim to strengthen monitoring, data interpretation, and accountability in NMMC's SWM operations.</a:t>
            </a:r>
            <a:endParaRPr b="0" lang="en-IN" sz="1800" spc="-1" strike="noStrike">
              <a:solidFill>
                <a:srgbClr val="000000"/>
              </a:solidFill>
              <a:latin typeface="Arial"/>
            </a:endParaRPr>
          </a:p>
        </p:txBody>
      </p:sp>
      <p:sp>
        <p:nvSpPr>
          <p:cNvPr id="180" name="TextBox 2"/>
          <p:cNvSpPr/>
          <p:nvPr/>
        </p:nvSpPr>
        <p:spPr>
          <a:xfrm>
            <a:off x="33480" y="1211400"/>
            <a:ext cx="11996280" cy="535932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Bef>
                <a:spcPts val="1001"/>
              </a:spcBef>
            </a:pPr>
            <a:r>
              <a:rPr b="1" lang="en-US" sz="1600" spc="-1" strike="noStrike">
                <a:solidFill>
                  <a:srgbClr val="4f81bd"/>
                </a:solidFill>
                <a:latin typeface="Calibri"/>
                <a:ea typeface="Calibri"/>
              </a:rPr>
              <a:t>3. Wet &amp; Dry Bin Data Overview</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For more granular monitoring, the system should include a detailed list view of Wet and Dry Bin collection performance, mapped to their respective WPPs (Waste Processing Plants). This list should include: WPP Name, Associated societies or wards, Number of Wet/Dry bins assigned, collected, and pending, with visual collection status using color coding (e.g., Green = Collected, Red = Pending, Yellow = Partially Collected).</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This overview allows real-time verification of bin-level collection completion across administrative zones. Moreover, by associating the WPP and society mapping, it supports route optimization, workforce allocation, and quick escalation in case of missed bins or repeated service gaps.</a:t>
            </a:r>
            <a:endParaRPr b="0" lang="en-IN" sz="1600" spc="-1" strike="noStrike">
              <a:solidFill>
                <a:srgbClr val="000000"/>
              </a:solidFill>
              <a:latin typeface="Arial"/>
            </a:endParaRPr>
          </a:p>
          <a:p>
            <a:pPr defTabSz="914400">
              <a:lnSpc>
                <a:spcPct val="115000"/>
              </a:lnSpc>
              <a:spcBef>
                <a:spcPts val="1001"/>
              </a:spcBef>
            </a:pPr>
            <a:r>
              <a:rPr b="1" lang="en-US" sz="1600" spc="-1" strike="noStrike">
                <a:solidFill>
                  <a:srgbClr val="4f81bd"/>
                </a:solidFill>
                <a:latin typeface="Calibri"/>
                <a:ea typeface="Calibri"/>
              </a:rPr>
              <a:t>4. Auto Fine Tab</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To drive accountability, an Auto Fine Tab should be implemented in the ICCC dashboard. This tab would use predefined violation rules (e.g., route skipped, late arrival, unauthorized stoppage) to automatically detect breaches via GPS and system logs. When a violation occurs, the system should: auto-calculate the fine as per set norms, log the timestamp, location, and type of violation, and associate the fine with the specific vehicle, driver, or route.</a:t>
            </a:r>
            <a:endParaRPr b="0" lang="en-IN" sz="1600" spc="-1" strike="noStrike">
              <a:solidFill>
                <a:srgbClr val="000000"/>
              </a:solidFill>
              <a:latin typeface="Arial"/>
            </a:endParaRPr>
          </a:p>
          <a:p>
            <a:pPr algn="just" defTabSz="914400">
              <a:lnSpc>
                <a:spcPct val="115000"/>
              </a:lnSpc>
              <a:spcAft>
                <a:spcPts val="1001"/>
              </a:spcAft>
            </a:pPr>
            <a:r>
              <a:rPr b="0" lang="en-US" sz="1600" spc="-1" strike="noStrike">
                <a:solidFill>
                  <a:schemeClr val="dk1"/>
                </a:solidFill>
                <a:latin typeface="Calibri"/>
                <a:ea typeface="Calibri"/>
              </a:rPr>
              <a:t>The Auto Fine Tab helps reduce human bias and enforces a data-backed penalty system, ensuring better compliance with SWM protocols. It can also serve as a deterrent mechanism to prevent operational negligence, thus improving service delivery standards.</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1</a:t>
            </a:r>
            <a:endParaRPr b="0" lang="en-IN" sz="2800" spc="-1" strike="noStrike">
              <a:solidFill>
                <a:srgbClr val="000000"/>
              </a:solidFill>
              <a:latin typeface="Arial"/>
            </a:endParaRPr>
          </a:p>
        </p:txBody>
      </p:sp>
      <p:grpSp>
        <p:nvGrpSpPr>
          <p:cNvPr id="80" name="Group 8"/>
          <p:cNvGrpSpPr/>
          <p:nvPr/>
        </p:nvGrpSpPr>
        <p:grpSpPr>
          <a:xfrm>
            <a:off x="0" y="367920"/>
            <a:ext cx="12191760" cy="6489720"/>
            <a:chOff x="0" y="367920"/>
            <a:chExt cx="12191760" cy="6489720"/>
          </a:xfrm>
        </p:grpSpPr>
        <p:pic>
          <p:nvPicPr>
            <p:cNvPr id="81" name="Picture 2" descr=""/>
            <p:cNvPicPr/>
            <p:nvPr/>
          </p:nvPicPr>
          <p:blipFill>
            <a:blip r:embed="rId1"/>
            <a:stretch/>
          </p:blipFill>
          <p:spPr>
            <a:xfrm>
              <a:off x="0" y="367920"/>
              <a:ext cx="12191760" cy="6489720"/>
            </a:xfrm>
            <a:prstGeom prst="rect">
              <a:avLst/>
            </a:prstGeom>
            <a:ln w="0">
              <a:noFill/>
            </a:ln>
          </p:spPr>
        </p:pic>
        <p:sp>
          <p:nvSpPr>
            <p:cNvPr id="82" name="Rectangle 6"/>
            <p:cNvSpPr/>
            <p:nvPr/>
          </p:nvSpPr>
          <p:spPr>
            <a:xfrm>
              <a:off x="924480" y="2405160"/>
              <a:ext cx="1520280" cy="506520"/>
            </a:xfrm>
            <a:prstGeom prst="rect">
              <a:avLst/>
            </a:prstGeom>
            <a:noFill/>
            <a:ln w="38100">
              <a:solidFill>
                <a:srgbClr val="ff0000"/>
              </a:solidFill>
              <a:prstDash val="sysDash"/>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en-IN" sz="1800" spc="-1" strike="noStrike">
                <a:solidFill>
                  <a:schemeClr val="lt1"/>
                </a:solidFill>
                <a:latin typeface="Aptos"/>
              </a:endParaRPr>
            </a:p>
          </p:txBody>
        </p:sp>
        <p:sp>
          <p:nvSpPr>
            <p:cNvPr id="83" name="TextBox 7"/>
            <p:cNvSpPr/>
            <p:nvPr/>
          </p:nvSpPr>
          <p:spPr>
            <a:xfrm>
              <a:off x="2288880" y="2513160"/>
              <a:ext cx="2061720" cy="363960"/>
            </a:xfrm>
            <a:prstGeom prst="rect">
              <a:avLst/>
            </a:prstGeom>
            <a:solidFill>
              <a:schemeClr val="bg1"/>
            </a:solidFill>
            <a:ln w="0">
              <a:solidFill>
                <a:srgbClr val="ffffff"/>
              </a:solidFill>
            </a:ln>
          </p:spPr>
          <p:style>
            <a:lnRef idx="0"/>
            <a:fillRef idx="0"/>
            <a:effectRef idx="0"/>
            <a:fontRef idx="minor"/>
          </p:style>
          <p:txBody>
            <a:bodyPr wrap="none" lIns="90000" rIns="90000" tIns="45000" bIns="45000" anchor="t">
              <a:spAutoFit/>
            </a:bodyPr>
            <a:p>
              <a:pPr defTabSz="914400">
                <a:lnSpc>
                  <a:spcPct val="100000"/>
                </a:lnSpc>
              </a:pPr>
              <a:r>
                <a:rPr b="1" lang="en-IN" sz="1800" spc="-1" strike="noStrike">
                  <a:solidFill>
                    <a:srgbClr val="ff0000"/>
                  </a:solidFill>
                  <a:latin typeface="Calibri"/>
                  <a:ea typeface="Calibri"/>
                </a:rPr>
                <a:t>Not Functional</a:t>
              </a:r>
              <a:endParaRPr b="0" lang="en-IN" sz="1800" spc="-1" strike="noStrike">
                <a:solidFill>
                  <a:srgbClr val="000000"/>
                </a:solidFill>
                <a:latin typeface="Arial"/>
              </a:endParaRPr>
            </a:p>
          </p:txBody>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Box 5"/>
          <p:cNvSpPr/>
          <p:nvPr/>
        </p:nvSpPr>
        <p:spPr>
          <a:xfrm>
            <a:off x="68040" y="213480"/>
            <a:ext cx="12071520" cy="237492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Observation 1:</a:t>
            </a:r>
            <a:endParaRPr b="0" lang="en-IN" sz="2000" spc="-1" strike="noStrike">
              <a:solidFill>
                <a:srgbClr val="000000"/>
              </a:solidFill>
              <a:latin typeface="Arial"/>
            </a:endParaRPr>
          </a:p>
          <a:p>
            <a:pPr defTabSz="914400">
              <a:lnSpc>
                <a:spcPct val="100000"/>
              </a:lnSpc>
            </a:pPr>
            <a:endParaRPr b="0" lang="en-IN" sz="1800" spc="-1" strike="noStrike">
              <a:solidFill>
                <a:srgbClr val="000000"/>
              </a:solidFill>
              <a:latin typeface="Arial"/>
            </a:endParaRPr>
          </a:p>
          <a:p>
            <a:pPr algn="just" defTabSz="914400">
              <a:lnSpc>
                <a:spcPct val="100000"/>
              </a:lnSpc>
            </a:pPr>
            <a:r>
              <a:rPr b="0" lang="en-US" sz="1600" spc="-1" strike="noStrike">
                <a:solidFill>
                  <a:schemeClr val="dk1"/>
                </a:solidFill>
                <a:latin typeface="Calibri"/>
                <a:ea typeface="Calibri"/>
              </a:rPr>
              <a:t>On the main Google Map-based geospatial dashboard, vehicle markers are currently shown in:</a:t>
            </a:r>
            <a:endParaRPr b="0" lang="en-IN" sz="1600" spc="-1" strike="noStrike">
              <a:solidFill>
                <a:srgbClr val="000000"/>
              </a:solidFill>
              <a:latin typeface="Arial"/>
            </a:endParaRPr>
          </a:p>
          <a:p>
            <a:pPr marL="285840" indent="-285840" algn="just" defTabSz="914400">
              <a:lnSpc>
                <a:spcPct val="100000"/>
              </a:lnSpc>
              <a:buClr>
                <a:srgbClr val="ff0000"/>
              </a:buClr>
              <a:buFont typeface="Wingdings" charset="2"/>
              <a:buChar char=""/>
            </a:pPr>
            <a:r>
              <a:rPr b="1" lang="en-US" sz="1600" spc="-1" strike="noStrike">
                <a:solidFill>
                  <a:srgbClr val="ff0000"/>
                </a:solidFill>
                <a:latin typeface="Calibri"/>
                <a:ea typeface="Calibri"/>
              </a:rPr>
              <a:t>Red</a:t>
            </a:r>
            <a:r>
              <a:rPr b="0" lang="en-US" sz="1600" spc="-1" strike="noStrike">
                <a:solidFill>
                  <a:schemeClr val="dk1"/>
                </a:solidFill>
                <a:latin typeface="Calibri"/>
                <a:ea typeface="Calibri"/>
              </a:rPr>
              <a:t> for stopped vehicles,</a:t>
            </a:r>
            <a:endParaRPr b="0" lang="en-IN" sz="1600" spc="-1" strike="noStrike">
              <a:solidFill>
                <a:srgbClr val="000000"/>
              </a:solidFill>
              <a:latin typeface="Arial"/>
            </a:endParaRPr>
          </a:p>
          <a:p>
            <a:pPr marL="285840" indent="-285840" algn="just" defTabSz="914400">
              <a:lnSpc>
                <a:spcPct val="100000"/>
              </a:lnSpc>
              <a:buClr>
                <a:srgbClr val="215f9a"/>
              </a:buClr>
              <a:buFont typeface="Wingdings" charset="2"/>
              <a:buChar char=""/>
            </a:pPr>
            <a:r>
              <a:rPr b="1" lang="en-US" sz="1600" spc="-1" strike="noStrike">
                <a:solidFill>
                  <a:schemeClr val="dk2">
                    <a:lumMod val="75000"/>
                    <a:lumOff val="25000"/>
                  </a:schemeClr>
                </a:solidFill>
                <a:latin typeface="Calibri"/>
                <a:ea typeface="Calibri"/>
              </a:rPr>
              <a:t>Blue</a:t>
            </a:r>
            <a:r>
              <a:rPr b="0" lang="en-US" sz="1600" spc="-1" strike="noStrike">
                <a:solidFill>
                  <a:schemeClr val="dk2">
                    <a:lumMod val="75000"/>
                    <a:lumOff val="25000"/>
                  </a:schemeClr>
                </a:solidFill>
                <a:latin typeface="Calibri"/>
                <a:ea typeface="Calibri"/>
              </a:rPr>
              <a:t> </a:t>
            </a:r>
            <a:r>
              <a:rPr b="0" lang="en-US" sz="1600" spc="-1" strike="noStrike">
                <a:solidFill>
                  <a:schemeClr val="dk1"/>
                </a:solidFill>
                <a:latin typeface="Calibri"/>
                <a:ea typeface="Calibri"/>
              </a:rPr>
              <a:t>for </a:t>
            </a:r>
            <a:r>
              <a:rPr b="0" i="1" lang="en-US" sz="1600" spc="-1" strike="noStrike">
                <a:solidFill>
                  <a:schemeClr val="dk1"/>
                </a:solidFill>
                <a:latin typeface="Calibri"/>
                <a:ea typeface="Calibri"/>
              </a:rPr>
              <a:t>Pari Mandal 1</a:t>
            </a:r>
            <a:r>
              <a:rPr b="0" lang="en-US" sz="1600" spc="-1" strike="noStrike">
                <a:solidFill>
                  <a:schemeClr val="dk1"/>
                </a:solidFill>
                <a:latin typeface="Calibri"/>
                <a:ea typeface="Calibri"/>
              </a:rPr>
              <a:t> vehicles, and</a:t>
            </a:r>
            <a:endParaRPr b="0" lang="en-IN" sz="1600" spc="-1" strike="noStrike">
              <a:solidFill>
                <a:srgbClr val="000000"/>
              </a:solidFill>
              <a:latin typeface="Arial"/>
            </a:endParaRPr>
          </a:p>
          <a:p>
            <a:pPr marL="285840" indent="-285840" algn="just" defTabSz="914400">
              <a:lnSpc>
                <a:spcPct val="100000"/>
              </a:lnSpc>
              <a:buClr>
                <a:srgbClr val="80350e"/>
              </a:buClr>
              <a:buFont typeface="Wingdings" charset="2"/>
              <a:buChar char=""/>
            </a:pPr>
            <a:r>
              <a:rPr b="1" lang="en-US" sz="1600" spc="-1" strike="noStrike">
                <a:solidFill>
                  <a:schemeClr val="accent2">
                    <a:lumMod val="50000"/>
                  </a:schemeClr>
                </a:solidFill>
                <a:latin typeface="Calibri"/>
                <a:ea typeface="Calibri"/>
              </a:rPr>
              <a:t>Brown</a:t>
            </a:r>
            <a:r>
              <a:rPr b="0" lang="en-US" sz="1600" spc="-1" strike="noStrike">
                <a:solidFill>
                  <a:schemeClr val="dk1"/>
                </a:solidFill>
                <a:latin typeface="Calibri"/>
                <a:ea typeface="Calibri"/>
              </a:rPr>
              <a:t> for </a:t>
            </a:r>
            <a:r>
              <a:rPr b="0" i="1" lang="en-US" sz="1600" spc="-1" strike="noStrike">
                <a:solidFill>
                  <a:schemeClr val="dk1"/>
                </a:solidFill>
                <a:latin typeface="Calibri"/>
                <a:ea typeface="Calibri"/>
              </a:rPr>
              <a:t>Pari Mandal 2</a:t>
            </a:r>
            <a:r>
              <a:rPr b="0" lang="en-US" sz="1600" spc="-1" strike="noStrike">
                <a:solidFill>
                  <a:schemeClr val="dk1"/>
                </a:solidFill>
                <a:latin typeface="Calibri"/>
                <a:ea typeface="Calibri"/>
              </a:rPr>
              <a:t> vehicles.</a:t>
            </a:r>
            <a:endParaRPr b="0" lang="en-IN" sz="1600" spc="-1" strike="noStrike">
              <a:solidFill>
                <a:srgbClr val="000000"/>
              </a:solidFill>
              <a:latin typeface="Arial"/>
            </a:endParaRPr>
          </a:p>
          <a:p>
            <a:pPr algn="just" defTabSz="914400">
              <a:lnSpc>
                <a:spcPct val="100000"/>
              </a:lnSpc>
            </a:pPr>
            <a:r>
              <a:rPr b="0" lang="en-US" sz="1600" spc="-1" strike="noStrike">
                <a:solidFill>
                  <a:schemeClr val="dk1"/>
                </a:solidFill>
                <a:latin typeface="Calibri"/>
                <a:ea typeface="Calibri"/>
              </a:rPr>
              <a:t>However, the system </a:t>
            </a:r>
            <a:r>
              <a:rPr b="1" lang="en-US" sz="1600" spc="-1" strike="noStrike">
                <a:solidFill>
                  <a:schemeClr val="dk1"/>
                </a:solidFill>
                <a:latin typeface="Calibri"/>
                <a:ea typeface="Calibri"/>
              </a:rPr>
              <a:t>does not reflect the red status color</a:t>
            </a:r>
            <a:r>
              <a:rPr b="0" lang="en-US" sz="1600" spc="-1" strike="noStrike">
                <a:solidFill>
                  <a:schemeClr val="dk1"/>
                </a:solidFill>
                <a:latin typeface="Calibri"/>
                <a:ea typeface="Calibri"/>
              </a:rPr>
              <a:t> when vehicles are </a:t>
            </a:r>
            <a:r>
              <a:rPr b="1" lang="en-US" sz="1600" spc="-1" strike="noStrike">
                <a:solidFill>
                  <a:schemeClr val="dk1"/>
                </a:solidFill>
                <a:latin typeface="Calibri"/>
                <a:ea typeface="Calibri"/>
              </a:rPr>
              <a:t>stopped</a:t>
            </a:r>
            <a:r>
              <a:rPr b="0" lang="en-US" sz="1600" spc="-1" strike="noStrike">
                <a:solidFill>
                  <a:schemeClr val="dk1"/>
                </a:solidFill>
                <a:latin typeface="Calibri"/>
                <a:ea typeface="Calibri"/>
              </a:rPr>
              <a:t> or </a:t>
            </a:r>
            <a:r>
              <a:rPr b="1" lang="en-US" sz="1600" spc="-1" strike="noStrike">
                <a:solidFill>
                  <a:schemeClr val="dk1"/>
                </a:solidFill>
                <a:latin typeface="Calibri"/>
                <a:ea typeface="Calibri"/>
              </a:rPr>
              <a:t>parked</a:t>
            </a:r>
            <a:r>
              <a:rPr b="0" lang="en-US" sz="1600" spc="-1" strike="noStrike">
                <a:solidFill>
                  <a:schemeClr val="dk1"/>
                </a:solidFill>
                <a:latin typeface="Calibri"/>
                <a:ea typeface="Calibri"/>
              </a:rPr>
              <a:t> at designated areas (e.g., depots, transfer stations, or after shift completion). This results in a </a:t>
            </a:r>
            <a:r>
              <a:rPr b="1" lang="en-US" sz="1600" spc="-1" strike="noStrike">
                <a:solidFill>
                  <a:schemeClr val="dk1"/>
                </a:solidFill>
                <a:latin typeface="Calibri"/>
                <a:ea typeface="Calibri"/>
              </a:rPr>
              <a:t>misleading representation</a:t>
            </a:r>
            <a:r>
              <a:rPr b="0" lang="en-US" sz="1600" spc="-1" strike="noStrike">
                <a:solidFill>
                  <a:schemeClr val="dk1"/>
                </a:solidFill>
                <a:latin typeface="Calibri"/>
                <a:ea typeface="Calibri"/>
              </a:rPr>
              <a:t> of real-time vehicle activity and status on the` dashboard.</a:t>
            </a:r>
            <a:endParaRPr b="0" lang="en-IN" sz="1600" spc="-1" strike="noStrike">
              <a:solidFill>
                <a:srgbClr val="000000"/>
              </a:solidFill>
              <a:latin typeface="Arial"/>
            </a:endParaRPr>
          </a:p>
        </p:txBody>
      </p:sp>
      <p:sp>
        <p:nvSpPr>
          <p:cNvPr id="85" name="TextBox 1"/>
          <p:cNvSpPr/>
          <p:nvPr/>
        </p:nvSpPr>
        <p:spPr>
          <a:xfrm>
            <a:off x="51840" y="2518200"/>
            <a:ext cx="5967000" cy="4781520"/>
          </a:xfrm>
          <a:prstGeom prst="rect">
            <a:avLst/>
          </a:prstGeom>
          <a:noFill/>
          <a:ln w="0">
            <a:solidFill>
              <a:srgbClr val="000000"/>
            </a:solidFill>
            <a:prstDash val="dash"/>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Recommendations:</a:t>
            </a:r>
            <a:endParaRPr b="0" lang="en-IN" sz="20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1. Enhance Real-Time Vehicle Status Visualization:</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Integrate </a:t>
            </a:r>
            <a:r>
              <a:rPr b="1" lang="en-US" sz="1600" spc="-1" strike="noStrike">
                <a:solidFill>
                  <a:schemeClr val="dk1"/>
                </a:solidFill>
                <a:latin typeface="Calibri"/>
                <a:ea typeface="Calibri"/>
              </a:rPr>
              <a:t>dynamic GPS telemetry</a:t>
            </a:r>
            <a:r>
              <a:rPr b="0" lang="en-US" sz="1600" spc="-1" strike="noStrike">
                <a:solidFill>
                  <a:schemeClr val="dk1"/>
                </a:solidFill>
                <a:latin typeface="Calibri"/>
                <a:ea typeface="Calibri"/>
              </a:rPr>
              <a:t> to capture and reflect real-time movement vs idle state.</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Ensure that </a:t>
            </a:r>
            <a:r>
              <a:rPr b="1" lang="en-US" sz="1600" spc="-1" strike="noStrike">
                <a:solidFill>
                  <a:schemeClr val="dk1"/>
                </a:solidFill>
                <a:latin typeface="Calibri"/>
                <a:ea typeface="Calibri"/>
              </a:rPr>
              <a:t>stopped or parked vehicles</a:t>
            </a:r>
            <a:r>
              <a:rPr b="0" lang="en-US" sz="1600" spc="-1" strike="noStrike">
                <a:solidFill>
                  <a:schemeClr val="dk1"/>
                </a:solidFill>
                <a:latin typeface="Calibri"/>
                <a:ea typeface="Calibri"/>
              </a:rPr>
              <a:t>—especially those that remain stationary beyond a configurable threshold (e.g., 15 minutes)—are </a:t>
            </a:r>
            <a:r>
              <a:rPr b="1" lang="en-US" sz="1600" spc="-1" strike="noStrike">
                <a:solidFill>
                  <a:schemeClr val="dk1"/>
                </a:solidFill>
                <a:latin typeface="Calibri"/>
                <a:ea typeface="Calibri"/>
              </a:rPr>
              <a:t>automatically flagged in red</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This helps supervisors identify </a:t>
            </a:r>
            <a:r>
              <a:rPr b="1" lang="en-US" sz="1600" spc="-1" strike="noStrike">
                <a:solidFill>
                  <a:schemeClr val="dk1"/>
                </a:solidFill>
                <a:latin typeface="Calibri"/>
                <a:ea typeface="Calibri"/>
              </a:rPr>
              <a:t>inactive or off-duty vehicles</a:t>
            </a:r>
            <a:r>
              <a:rPr b="0" lang="en-US" sz="1600" spc="-1" strike="noStrike">
                <a:solidFill>
                  <a:schemeClr val="dk1"/>
                </a:solidFill>
                <a:latin typeface="Calibri"/>
                <a:ea typeface="Calibri"/>
              </a:rPr>
              <a:t> at a glance.</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2. Define and Display 'Parking Zones':</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Mark designated </a:t>
            </a:r>
            <a:r>
              <a:rPr b="1" lang="en-US" sz="1600" spc="-1" strike="noStrike">
                <a:solidFill>
                  <a:schemeClr val="dk1"/>
                </a:solidFill>
                <a:latin typeface="Calibri"/>
                <a:ea typeface="Calibri"/>
              </a:rPr>
              <a:t>parking areas or depots</a:t>
            </a:r>
            <a:r>
              <a:rPr b="0" lang="en-US" sz="1600" spc="-1" strike="noStrike">
                <a:solidFill>
                  <a:schemeClr val="dk1"/>
                </a:solidFill>
                <a:latin typeface="Calibri"/>
                <a:ea typeface="Calibri"/>
              </a:rPr>
              <a:t> on the map using </a:t>
            </a:r>
            <a:r>
              <a:rPr b="1" lang="en-US" sz="1600" spc="-1" strike="noStrike">
                <a:solidFill>
                  <a:schemeClr val="dk1"/>
                </a:solidFill>
                <a:latin typeface="Calibri"/>
                <a:ea typeface="Calibri"/>
              </a:rPr>
              <a:t>transparent polygons</a:t>
            </a:r>
            <a:r>
              <a:rPr b="0" lang="en-US" sz="1600" spc="-1" strike="noStrike">
                <a:solidFill>
                  <a:schemeClr val="dk1"/>
                </a:solidFill>
                <a:latin typeface="Calibri"/>
                <a:ea typeface="Calibri"/>
              </a:rPr>
              <a:t> or icons.</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When a vehicle is inside a recognized parking zone </a:t>
            </a:r>
            <a:r>
              <a:rPr b="1" lang="en-US" sz="1600" spc="-1" strike="noStrike">
                <a:solidFill>
                  <a:schemeClr val="dk1"/>
                </a:solidFill>
                <a:latin typeface="Calibri"/>
                <a:ea typeface="Calibri"/>
              </a:rPr>
              <a:t>after duty hours</a:t>
            </a:r>
            <a:r>
              <a:rPr b="0" lang="en-US" sz="1600" spc="-1" strike="noStrike">
                <a:solidFill>
                  <a:schemeClr val="dk1"/>
                </a:solidFill>
                <a:latin typeface="Calibri"/>
                <a:ea typeface="Calibri"/>
              </a:rPr>
              <a:t>, show a </a:t>
            </a:r>
            <a:r>
              <a:rPr b="1" lang="en-US" sz="1600" spc="-1" strike="noStrike">
                <a:solidFill>
                  <a:schemeClr val="dk1"/>
                </a:solidFill>
                <a:latin typeface="Calibri"/>
                <a:ea typeface="Calibri"/>
              </a:rPr>
              <a:t>different red shade</a:t>
            </a:r>
            <a:r>
              <a:rPr b="0" lang="en-US" sz="1600" spc="-1" strike="noStrike">
                <a:solidFill>
                  <a:schemeClr val="dk1"/>
                </a:solidFill>
                <a:latin typeface="Calibri"/>
                <a:ea typeface="Calibri"/>
              </a:rPr>
              <a:t> or use a </a:t>
            </a:r>
            <a:r>
              <a:rPr b="1" lang="en-US" sz="1600" spc="-1" strike="noStrike">
                <a:solidFill>
                  <a:schemeClr val="dk1"/>
                </a:solidFill>
                <a:latin typeface="Calibri"/>
                <a:ea typeface="Calibri"/>
              </a:rPr>
              <a:t>"P" symbol overlay</a:t>
            </a:r>
            <a:r>
              <a:rPr b="0" lang="en-US" sz="1600" spc="-1" strike="noStrike">
                <a:solidFill>
                  <a:schemeClr val="dk1"/>
                </a:solidFill>
                <a:latin typeface="Calibri"/>
                <a:ea typeface="Calibri"/>
              </a:rPr>
              <a:t> to distinguish “Stopped in Parking” from “Stopped Unexpectedly.”</a:t>
            </a:r>
            <a:endParaRPr b="0" lang="en-IN" sz="1600" spc="-1" strike="noStrike">
              <a:solidFill>
                <a:srgbClr val="000000"/>
              </a:solidFill>
              <a:latin typeface="Arial"/>
            </a:endParaRPr>
          </a:p>
        </p:txBody>
      </p:sp>
      <p:sp>
        <p:nvSpPr>
          <p:cNvPr id="86" name="TextBox 2"/>
          <p:cNvSpPr/>
          <p:nvPr/>
        </p:nvSpPr>
        <p:spPr>
          <a:xfrm>
            <a:off x="6095880" y="2518200"/>
            <a:ext cx="6043680" cy="4476600"/>
          </a:xfrm>
          <a:prstGeom prst="rect">
            <a:avLst/>
          </a:prstGeom>
          <a:noFill/>
          <a:ln w="0">
            <a:solidFill>
              <a:srgbClr val="000000"/>
            </a:solidFill>
            <a:prstDash val="dash"/>
          </a:ln>
        </p:spPr>
        <p:style>
          <a:lnRef idx="0"/>
          <a:fillRef idx="0"/>
          <a:effectRef idx="0"/>
          <a:fontRef idx="minor"/>
        </p:style>
        <p:txBody>
          <a:bodyPr lIns="90000" rIns="90000" tIns="45000" bIns="45000" anchor="t">
            <a:spAutoFit/>
          </a:bodyPr>
          <a:p>
            <a:pPr defTabSz="914400">
              <a:lnSpc>
                <a:spcPct val="100000"/>
              </a:lnSpc>
            </a:pPr>
            <a:r>
              <a:rPr b="1" lang="en-US" sz="1600" spc="-1" strike="noStrike">
                <a:solidFill>
                  <a:schemeClr val="dk1"/>
                </a:solidFill>
                <a:latin typeface="Calibri"/>
                <a:ea typeface="Calibri"/>
              </a:rPr>
              <a:t>3. Enable Time-Based Color Transitions:</a:t>
            </a:r>
            <a:endParaRPr b="0" lang="en-IN" sz="1600" spc="-1" strike="noStrike">
              <a:solidFill>
                <a:srgbClr val="000000"/>
              </a:solidFill>
              <a:latin typeface="Arial"/>
            </a:endParaRPr>
          </a:p>
          <a:p>
            <a:pPr marL="179280" algn="just" defTabSz="914400">
              <a:lnSpc>
                <a:spcPct val="100000"/>
              </a:lnSpc>
            </a:pPr>
            <a:r>
              <a:rPr b="0" lang="en-US" sz="1600" spc="-1" strike="noStrike">
                <a:solidFill>
                  <a:schemeClr val="dk1"/>
                </a:solidFill>
                <a:latin typeface="Calibri"/>
                <a:ea typeface="Calibri"/>
              </a:rPr>
              <a:t>Implement </a:t>
            </a:r>
            <a:r>
              <a:rPr b="1" lang="en-US" sz="1600" spc="-1" strike="noStrike">
                <a:solidFill>
                  <a:schemeClr val="dk1"/>
                </a:solidFill>
                <a:latin typeface="Calibri"/>
                <a:ea typeface="Calibri"/>
              </a:rPr>
              <a:t>time thresholds</a:t>
            </a:r>
            <a:r>
              <a:rPr b="0" lang="en-US" sz="1600" spc="-1" strike="noStrike">
                <a:solidFill>
                  <a:schemeClr val="dk1"/>
                </a:solidFill>
                <a:latin typeface="Calibri"/>
                <a:ea typeface="Calibri"/>
              </a:rPr>
              <a:t> for color coding:</a:t>
            </a:r>
            <a:endParaRPr b="0" lang="en-IN" sz="1600" spc="-1" strike="noStrike">
              <a:solidFill>
                <a:srgbClr val="000000"/>
              </a:solidFill>
              <a:latin typeface="Arial"/>
            </a:endParaRPr>
          </a:p>
          <a:p>
            <a:pPr lvl="1" marL="179280" indent="-216000" algn="just" defTabSz="914400">
              <a:lnSpc>
                <a:spcPct val="100000"/>
              </a:lnSpc>
              <a:buClr>
                <a:srgbClr val="000000"/>
              </a:buClr>
              <a:buFont typeface="Wingdings" charset="2"/>
              <a:buChar char=""/>
            </a:pPr>
            <a:r>
              <a:rPr b="1" lang="en-US" sz="1600" spc="-1" strike="noStrike">
                <a:solidFill>
                  <a:schemeClr val="dk1"/>
                </a:solidFill>
                <a:latin typeface="Calibri"/>
                <a:ea typeface="Calibri"/>
              </a:rPr>
              <a:t> </a:t>
            </a:r>
            <a:r>
              <a:rPr b="1" lang="en-US" sz="1600" spc="-1" strike="noStrike">
                <a:solidFill>
                  <a:schemeClr val="dk1"/>
                </a:solidFill>
                <a:latin typeface="Calibri"/>
                <a:ea typeface="Calibri"/>
              </a:rPr>
              <a:t>&lt;5 min idle</a:t>
            </a:r>
            <a:r>
              <a:rPr b="0" lang="en-US" sz="1600" spc="-1" strike="noStrike">
                <a:solidFill>
                  <a:schemeClr val="dk1"/>
                </a:solidFill>
                <a:latin typeface="Calibri"/>
                <a:ea typeface="Calibri"/>
              </a:rPr>
              <a:t> → remain blue/brown (on route)</a:t>
            </a:r>
            <a:endParaRPr b="0" lang="en-IN" sz="1600" spc="-1" strike="noStrike">
              <a:solidFill>
                <a:srgbClr val="000000"/>
              </a:solidFill>
              <a:latin typeface="Arial"/>
            </a:endParaRPr>
          </a:p>
          <a:p>
            <a:pPr lvl="1" marL="179280" indent="-216000" algn="just" defTabSz="914400">
              <a:lnSpc>
                <a:spcPct val="100000"/>
              </a:lnSpc>
              <a:buClr>
                <a:srgbClr val="000000"/>
              </a:buClr>
              <a:buFont typeface="Wingdings" charset="2"/>
              <a:buChar char=""/>
            </a:pPr>
            <a:r>
              <a:rPr b="1" lang="en-US" sz="1600" spc="-1" strike="noStrike">
                <a:solidFill>
                  <a:schemeClr val="dk1"/>
                </a:solidFill>
                <a:latin typeface="Calibri"/>
                <a:ea typeface="Calibri"/>
              </a:rPr>
              <a:t> </a:t>
            </a:r>
            <a:r>
              <a:rPr b="1" lang="en-US" sz="1600" spc="-1" strike="noStrike">
                <a:solidFill>
                  <a:schemeClr val="dk1"/>
                </a:solidFill>
                <a:latin typeface="Calibri"/>
                <a:ea typeface="Calibri"/>
              </a:rPr>
              <a:t>5–15 min idle</a:t>
            </a:r>
            <a:r>
              <a:rPr b="0" lang="en-US" sz="1600" spc="-1" strike="noStrike">
                <a:solidFill>
                  <a:schemeClr val="dk1"/>
                </a:solidFill>
                <a:latin typeface="Calibri"/>
                <a:ea typeface="Calibri"/>
              </a:rPr>
              <a:t> → light orange (possibly delayed)</a:t>
            </a:r>
            <a:endParaRPr b="0" lang="en-IN" sz="1600" spc="-1" strike="noStrike">
              <a:solidFill>
                <a:srgbClr val="000000"/>
              </a:solidFill>
              <a:latin typeface="Arial"/>
            </a:endParaRPr>
          </a:p>
          <a:p>
            <a:pPr lvl="1" marL="179280" indent="-216000" algn="just" defTabSz="914400">
              <a:lnSpc>
                <a:spcPct val="100000"/>
              </a:lnSpc>
              <a:buClr>
                <a:srgbClr val="000000"/>
              </a:buClr>
              <a:buFont typeface="Wingdings" charset="2"/>
              <a:buChar char=""/>
            </a:pPr>
            <a:r>
              <a:rPr b="1" lang="en-US" sz="1600" spc="-1" strike="noStrike">
                <a:solidFill>
                  <a:schemeClr val="dk1"/>
                </a:solidFill>
                <a:latin typeface="Calibri"/>
                <a:ea typeface="Calibri"/>
              </a:rPr>
              <a:t> </a:t>
            </a:r>
            <a:r>
              <a:rPr b="1" lang="en-US" sz="1600" spc="-1" strike="noStrike">
                <a:solidFill>
                  <a:schemeClr val="dk1"/>
                </a:solidFill>
                <a:latin typeface="Calibri"/>
                <a:ea typeface="Calibri"/>
              </a:rPr>
              <a:t>&gt;15 min idle or at depot</a:t>
            </a:r>
            <a:r>
              <a:rPr b="0" lang="en-US" sz="1600" spc="-1" strike="noStrike">
                <a:solidFill>
                  <a:schemeClr val="dk1"/>
                </a:solidFill>
                <a:latin typeface="Calibri"/>
                <a:ea typeface="Calibri"/>
              </a:rPr>
              <a:t> → solid red (stopped)</a:t>
            </a:r>
            <a:endParaRPr b="0" lang="en-IN" sz="1600" spc="-1" strike="noStrike">
              <a:solidFill>
                <a:srgbClr val="000000"/>
              </a:solidFill>
              <a:latin typeface="Arial"/>
            </a:endParaRPr>
          </a:p>
          <a:p>
            <a:pPr marL="179280" algn="just"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4. Add Tooltip or Info Card on Click:</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When users click on a vehicle icon, show an info card:</a:t>
            </a:r>
            <a:endParaRPr b="0" lang="en-IN" sz="1600" spc="-1" strike="noStrike">
              <a:solidFill>
                <a:srgbClr val="000000"/>
              </a:solidFill>
              <a:latin typeface="Arial"/>
            </a:endParaRPr>
          </a:p>
          <a:p>
            <a:pPr lvl="1" marL="179280" indent="-216000" defTabSz="914400">
              <a:lnSpc>
                <a:spcPct val="100000"/>
              </a:lnSpc>
              <a:buClr>
                <a:srgbClr val="000000"/>
              </a:buClr>
              <a:buFont typeface="Wingdings" charset="2"/>
              <a:buChar char=""/>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Last GPS location time</a:t>
            </a:r>
            <a:endParaRPr b="0" lang="en-IN" sz="1600" spc="-1" strike="noStrike">
              <a:solidFill>
                <a:srgbClr val="000000"/>
              </a:solidFill>
              <a:latin typeface="Arial"/>
            </a:endParaRPr>
          </a:p>
          <a:p>
            <a:pPr lvl="1" marL="179280" indent="-216000" defTabSz="914400">
              <a:lnSpc>
                <a:spcPct val="100000"/>
              </a:lnSpc>
              <a:buClr>
                <a:srgbClr val="000000"/>
              </a:buClr>
              <a:buFont typeface="Wingdings" charset="2"/>
              <a:buChar char=""/>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Speed = 0 km/h</a:t>
            </a:r>
            <a:endParaRPr b="0" lang="en-IN" sz="1600" spc="-1" strike="noStrike">
              <a:solidFill>
                <a:srgbClr val="000000"/>
              </a:solidFill>
              <a:latin typeface="Arial"/>
            </a:endParaRPr>
          </a:p>
          <a:p>
            <a:pPr lvl="1" marL="179280" indent="-216000" defTabSz="914400">
              <a:lnSpc>
                <a:spcPct val="100000"/>
              </a:lnSpc>
              <a:buClr>
                <a:srgbClr val="000000"/>
              </a:buClr>
              <a:buFont typeface="Wingdings" charset="2"/>
              <a:buChar char=""/>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Current status (e.g., “Idle at Sector 15 Depot”)</a:t>
            </a:r>
            <a:endParaRPr b="0" lang="en-IN" sz="1600" spc="-1" strike="noStrike">
              <a:solidFill>
                <a:srgbClr val="000000"/>
              </a:solidFill>
              <a:latin typeface="Arial"/>
            </a:endParaRPr>
          </a:p>
          <a:p>
            <a:pPr lvl="1" marL="179280" indent="-216000" defTabSz="914400">
              <a:lnSpc>
                <a:spcPct val="100000"/>
              </a:lnSpc>
              <a:buClr>
                <a:srgbClr val="000000"/>
              </a:buClr>
              <a:buFont typeface="Wingdings" charset="2"/>
              <a:buChar char=""/>
            </a:pPr>
            <a:r>
              <a:rPr b="0" lang="en-US" sz="1600" spc="-1" strike="noStrike">
                <a:solidFill>
                  <a:schemeClr val="dk1"/>
                </a:solidFill>
                <a:latin typeface="Calibri"/>
                <a:ea typeface="Calibri"/>
              </a:rPr>
              <a:t> </a:t>
            </a:r>
            <a:r>
              <a:rPr b="0" lang="en-US" sz="1600" spc="-1" strike="noStrike">
                <a:solidFill>
                  <a:schemeClr val="dk1"/>
                </a:solidFill>
                <a:latin typeface="Calibri"/>
                <a:ea typeface="Calibri"/>
              </a:rPr>
              <a:t>Shift status (Active/Completed)</a:t>
            </a:r>
            <a:endParaRPr b="0" lang="en-IN" sz="1600" spc="-1" strike="noStrike">
              <a:solidFill>
                <a:srgbClr val="000000"/>
              </a:solidFill>
              <a:latin typeface="Arial"/>
            </a:endParaRPr>
          </a:p>
          <a:p>
            <a:pPr marL="179280"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5. Map Legend Enhancement:</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Clearly define what </a:t>
            </a:r>
            <a:r>
              <a:rPr b="1" lang="en-US" sz="1600" spc="-1" strike="noStrike">
                <a:solidFill>
                  <a:schemeClr val="dk1"/>
                </a:solidFill>
                <a:latin typeface="Calibri"/>
                <a:ea typeface="Calibri"/>
              </a:rPr>
              <a:t>each color</a:t>
            </a:r>
            <a:r>
              <a:rPr b="0" lang="en-US" sz="1600" spc="-1" strike="noStrike">
                <a:solidFill>
                  <a:schemeClr val="dk1"/>
                </a:solidFill>
                <a:latin typeface="Calibri"/>
                <a:ea typeface="Calibri"/>
              </a:rPr>
              <a:t> and </a:t>
            </a:r>
            <a:r>
              <a:rPr b="1" lang="en-US" sz="1600" spc="-1" strike="noStrike">
                <a:solidFill>
                  <a:schemeClr val="dk1"/>
                </a:solidFill>
                <a:latin typeface="Calibri"/>
                <a:ea typeface="Calibri"/>
              </a:rPr>
              <a:t>symbol</a:t>
            </a:r>
            <a:r>
              <a:rPr b="0" lang="en-US" sz="1600" spc="-1" strike="noStrike">
                <a:solidFill>
                  <a:schemeClr val="dk1"/>
                </a:solidFill>
                <a:latin typeface="Calibri"/>
                <a:ea typeface="Calibri"/>
              </a:rPr>
              <a:t> means in the legend.</a:t>
            </a:r>
            <a:endParaRPr b="0" lang="en-IN" sz="1600" spc="-1" strike="noStrike">
              <a:solidFill>
                <a:srgbClr val="000000"/>
              </a:solidFill>
              <a:latin typeface="Arial"/>
            </a:endParaRPr>
          </a:p>
          <a:p>
            <a:pPr marL="179280" defTabSz="914400">
              <a:lnSpc>
                <a:spcPct val="100000"/>
              </a:lnSpc>
            </a:pPr>
            <a:r>
              <a:rPr b="0" lang="en-US" sz="1600" spc="-1" strike="noStrike">
                <a:solidFill>
                  <a:schemeClr val="dk1"/>
                </a:solidFill>
                <a:latin typeface="Calibri"/>
                <a:ea typeface="Calibri"/>
              </a:rPr>
              <a:t>Make sure the legend updates dynamically based on time-of-day and shift logic.</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2</a:t>
            </a:r>
            <a:endParaRPr b="0" lang="en-IN" sz="2800" spc="-1" strike="noStrike">
              <a:solidFill>
                <a:srgbClr val="000000"/>
              </a:solidFill>
              <a:latin typeface="Arial"/>
            </a:endParaRPr>
          </a:p>
        </p:txBody>
      </p:sp>
      <p:pic>
        <p:nvPicPr>
          <p:cNvPr id="88" name="Picture 4" descr=""/>
          <p:cNvPicPr/>
          <p:nvPr/>
        </p:nvPicPr>
        <p:blipFill>
          <a:blip r:embed="rId1"/>
          <a:stretch/>
        </p:blipFill>
        <p:spPr>
          <a:xfrm>
            <a:off x="93240" y="977760"/>
            <a:ext cx="3514320" cy="4717080"/>
          </a:xfrm>
          <a:prstGeom prst="rect">
            <a:avLst/>
          </a:prstGeom>
          <a:ln w="0">
            <a:noFill/>
          </a:ln>
        </p:spPr>
      </p:pic>
      <p:pic>
        <p:nvPicPr>
          <p:cNvPr id="89" name="Picture 9" descr=""/>
          <p:cNvPicPr/>
          <p:nvPr/>
        </p:nvPicPr>
        <p:blipFill>
          <a:blip r:embed="rId2"/>
          <a:stretch/>
        </p:blipFill>
        <p:spPr>
          <a:xfrm>
            <a:off x="3787920" y="984960"/>
            <a:ext cx="3848400" cy="1942920"/>
          </a:xfrm>
          <a:prstGeom prst="rect">
            <a:avLst/>
          </a:prstGeom>
          <a:ln w="0">
            <a:noFill/>
          </a:ln>
        </p:spPr>
      </p:pic>
      <p:pic>
        <p:nvPicPr>
          <p:cNvPr id="90" name="Picture 11" descr=""/>
          <p:cNvPicPr/>
          <p:nvPr/>
        </p:nvPicPr>
        <p:blipFill>
          <a:blip r:embed="rId3"/>
          <a:stretch/>
        </p:blipFill>
        <p:spPr>
          <a:xfrm>
            <a:off x="3785760" y="3835800"/>
            <a:ext cx="3857760" cy="2047680"/>
          </a:xfrm>
          <a:prstGeom prst="rect">
            <a:avLst/>
          </a:prstGeom>
          <a:ln w="0">
            <a:noFill/>
          </a:ln>
        </p:spPr>
      </p:pic>
      <p:pic>
        <p:nvPicPr>
          <p:cNvPr id="91" name="Picture 13" descr=""/>
          <p:cNvPicPr/>
          <p:nvPr/>
        </p:nvPicPr>
        <p:blipFill>
          <a:blip r:embed="rId4"/>
          <a:stretch/>
        </p:blipFill>
        <p:spPr>
          <a:xfrm>
            <a:off x="7812720" y="977760"/>
            <a:ext cx="4276440" cy="2937960"/>
          </a:xfrm>
          <a:prstGeom prst="rect">
            <a:avLst/>
          </a:prstGeom>
          <a:ln w="0">
            <a:noFill/>
          </a:ln>
        </p:spPr>
      </p:pic>
      <p:pic>
        <p:nvPicPr>
          <p:cNvPr id="92" name="Picture 15" descr=""/>
          <p:cNvPicPr/>
          <p:nvPr/>
        </p:nvPicPr>
        <p:blipFill>
          <a:blip r:embed="rId5"/>
          <a:stretch/>
        </p:blipFill>
        <p:spPr>
          <a:xfrm>
            <a:off x="7803000" y="4065120"/>
            <a:ext cx="4285800" cy="2792520"/>
          </a:xfrm>
          <a:prstGeom prst="rect">
            <a:avLst/>
          </a:prstGeom>
          <a:ln w="0">
            <a:noFill/>
          </a:ln>
        </p:spPr>
      </p:pic>
      <p:cxnSp>
        <p:nvCxnSpPr>
          <p:cNvPr id="93" name="Straight Connector 17"/>
          <p:cNvCxnSpPr/>
          <p:nvPr/>
        </p:nvCxnSpPr>
        <p:spPr>
          <a:xfrm>
            <a:off x="3707280" y="523080"/>
            <a:ext cx="360" cy="6335280"/>
          </a:xfrm>
          <a:prstGeom prst="straightConnector1">
            <a:avLst/>
          </a:prstGeom>
          <a:ln w="28575">
            <a:solidFill>
              <a:srgbClr val="156082"/>
            </a:solidFill>
            <a:prstDash val="sysDot"/>
          </a:ln>
        </p:spPr>
      </p:cxnSp>
      <p:cxnSp>
        <p:nvCxnSpPr>
          <p:cNvPr id="94" name="Straight Connector 18"/>
          <p:cNvCxnSpPr/>
          <p:nvPr/>
        </p:nvCxnSpPr>
        <p:spPr>
          <a:xfrm>
            <a:off x="7716600" y="559800"/>
            <a:ext cx="360" cy="6335280"/>
          </a:xfrm>
          <a:prstGeom prst="straightConnector1">
            <a:avLst/>
          </a:prstGeom>
          <a:ln w="28575">
            <a:solidFill>
              <a:srgbClr val="156082"/>
            </a:solidFill>
            <a:prstDash val="sysDot"/>
          </a:ln>
        </p:spPr>
      </p:cxnSp>
      <p:sp>
        <p:nvSpPr>
          <p:cNvPr id="95" name="TextBox 19"/>
          <p:cNvSpPr/>
          <p:nvPr/>
        </p:nvSpPr>
        <p:spPr>
          <a:xfrm>
            <a:off x="32400" y="52308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2.1</a:t>
            </a:r>
            <a:endParaRPr b="0" lang="en-IN" sz="2400" spc="-1" strike="noStrike">
              <a:solidFill>
                <a:srgbClr val="000000"/>
              </a:solidFill>
              <a:latin typeface="Arial"/>
            </a:endParaRPr>
          </a:p>
        </p:txBody>
      </p:sp>
      <p:sp>
        <p:nvSpPr>
          <p:cNvPr id="96" name="TextBox 20"/>
          <p:cNvSpPr/>
          <p:nvPr/>
        </p:nvSpPr>
        <p:spPr>
          <a:xfrm>
            <a:off x="3425400" y="58536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2.2</a:t>
            </a:r>
            <a:endParaRPr b="0" lang="en-IN" sz="2400" spc="-1" strike="noStrike">
              <a:solidFill>
                <a:srgbClr val="000000"/>
              </a:solidFill>
              <a:latin typeface="Arial"/>
            </a:endParaRPr>
          </a:p>
        </p:txBody>
      </p:sp>
      <p:sp>
        <p:nvSpPr>
          <p:cNvPr id="97" name="TextBox 21"/>
          <p:cNvSpPr/>
          <p:nvPr/>
        </p:nvSpPr>
        <p:spPr>
          <a:xfrm>
            <a:off x="3354120" y="340164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2.3</a:t>
            </a:r>
            <a:endParaRPr b="0" lang="en-IN" sz="2400" spc="-1" strike="noStrike">
              <a:solidFill>
                <a:srgbClr val="000000"/>
              </a:solidFill>
              <a:latin typeface="Arial"/>
            </a:endParaRPr>
          </a:p>
        </p:txBody>
      </p:sp>
      <p:sp>
        <p:nvSpPr>
          <p:cNvPr id="98" name="TextBox 22"/>
          <p:cNvSpPr/>
          <p:nvPr/>
        </p:nvSpPr>
        <p:spPr>
          <a:xfrm>
            <a:off x="7377480" y="56016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2.4</a:t>
            </a:r>
            <a:endParaRPr b="0" lang="en-IN"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Box 5"/>
          <p:cNvSpPr/>
          <p:nvPr/>
        </p:nvSpPr>
        <p:spPr>
          <a:xfrm>
            <a:off x="68040" y="927720"/>
            <a:ext cx="12071520" cy="106452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US" sz="1600" spc="-1" strike="noStrike">
                <a:solidFill>
                  <a:schemeClr val="dk1"/>
                </a:solidFill>
                <a:highlight>
                  <a:srgbClr val="ffff00"/>
                </a:highlight>
                <a:latin typeface="Aptos"/>
              </a:rPr>
              <a:t>Observation 2.1:</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Aptos"/>
              </a:rPr>
              <a:t>The </a:t>
            </a:r>
            <a:r>
              <a:rPr b="1" lang="en-US" sz="1600" spc="-1" strike="noStrike">
                <a:solidFill>
                  <a:schemeClr val="dk1"/>
                </a:solidFill>
                <a:latin typeface="Aptos"/>
              </a:rPr>
              <a:t>main dashboard</a:t>
            </a:r>
            <a:r>
              <a:rPr b="0" lang="en-US" sz="1600" spc="-1" strike="noStrike">
                <a:solidFill>
                  <a:schemeClr val="dk1"/>
                </a:solidFill>
                <a:latin typeface="Aptos"/>
              </a:rPr>
              <a:t> displays the total number of vehicles that are </a:t>
            </a:r>
            <a:r>
              <a:rPr b="1" lang="en-US" sz="1600" spc="-1" strike="noStrike">
                <a:solidFill>
                  <a:schemeClr val="dk1"/>
                </a:solidFill>
                <a:latin typeface="Aptos"/>
              </a:rPr>
              <a:t>On Route</a:t>
            </a:r>
            <a:r>
              <a:rPr b="0" lang="en-US" sz="1600" spc="-1" strike="noStrike">
                <a:solidFill>
                  <a:schemeClr val="dk1"/>
                </a:solidFill>
                <a:latin typeface="Aptos"/>
              </a:rPr>
              <a:t> and </a:t>
            </a:r>
            <a:r>
              <a:rPr b="1" lang="en-US" sz="1600" spc="-1" strike="noStrike">
                <a:solidFill>
                  <a:schemeClr val="dk1"/>
                </a:solidFill>
                <a:latin typeface="Aptos"/>
              </a:rPr>
              <a:t>Off Route</a:t>
            </a:r>
            <a:r>
              <a:rPr b="0" lang="en-US" sz="1600" spc="-1" strike="noStrike">
                <a:solidFill>
                  <a:schemeClr val="dk1"/>
                </a:solidFill>
                <a:latin typeface="Aptos"/>
              </a:rPr>
              <a:t> out of the total vehicles assigned for SWM tasks.</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0" lang="en-US" sz="1600" spc="-1" strike="noStrike">
                <a:solidFill>
                  <a:schemeClr val="dk1"/>
                </a:solidFill>
                <a:latin typeface="Aptos"/>
              </a:rPr>
              <a:t>This view is high-level but lacks </a:t>
            </a:r>
            <a:r>
              <a:rPr b="1" lang="en-US" sz="1600" spc="-1" strike="noStrike">
                <a:solidFill>
                  <a:schemeClr val="dk1"/>
                </a:solidFill>
                <a:latin typeface="Aptos"/>
              </a:rPr>
              <a:t>geospatial drill-down</a:t>
            </a:r>
            <a:r>
              <a:rPr b="0" lang="en-US" sz="1600" spc="-1" strike="noStrike">
                <a:solidFill>
                  <a:schemeClr val="dk1"/>
                </a:solidFill>
                <a:latin typeface="Aptos"/>
              </a:rPr>
              <a:t> capability.</a:t>
            </a:r>
            <a:endParaRPr b="0" lang="en-IN" sz="1600" spc="-1" strike="noStrike">
              <a:solidFill>
                <a:srgbClr val="000000"/>
              </a:solidFill>
              <a:latin typeface="Arial"/>
            </a:endParaRPr>
          </a:p>
        </p:txBody>
      </p:sp>
      <p:sp>
        <p:nvSpPr>
          <p:cNvPr id="100" name="TextBox 1"/>
          <p:cNvSpPr/>
          <p:nvPr/>
        </p:nvSpPr>
        <p:spPr>
          <a:xfrm>
            <a:off x="51840" y="2518200"/>
            <a:ext cx="5967000" cy="5268960"/>
          </a:xfrm>
          <a:prstGeom prst="rect">
            <a:avLst/>
          </a:prstGeom>
          <a:noFill/>
          <a:ln w="0">
            <a:solidFill>
              <a:srgbClr val="000000"/>
            </a:solidFill>
            <a:prstDash val="dash"/>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Recommendations 2.1:</a:t>
            </a:r>
            <a:endParaRPr b="0" lang="en-IN" sz="20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a:p>
            <a:pPr defTabSz="914400">
              <a:lnSpc>
                <a:spcPct val="100000"/>
              </a:lnSpc>
            </a:pPr>
            <a:r>
              <a:rPr b="1" lang="en-US" sz="1600" spc="-1" strike="noStrike">
                <a:solidFill>
                  <a:schemeClr val="dk1"/>
                </a:solidFill>
                <a:latin typeface="Calibri"/>
                <a:ea typeface="Calibri"/>
              </a:rPr>
              <a:t>1. Unified Hierarchical Drill-Down Visualization</a:t>
            </a: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Calibri"/>
                <a:ea typeface="Calibri"/>
              </a:rPr>
              <a:t>Implement a </a:t>
            </a:r>
            <a:r>
              <a:rPr b="1" lang="en-US" sz="1600" spc="-1" strike="noStrike">
                <a:solidFill>
                  <a:schemeClr val="dk1"/>
                </a:solidFill>
                <a:latin typeface="Calibri"/>
                <a:ea typeface="Calibri"/>
              </a:rPr>
              <a:t>layered, map-based dashboard</a:t>
            </a:r>
            <a:r>
              <a:rPr b="0" lang="en-US" sz="1600" spc="-1" strike="noStrike">
                <a:solidFill>
                  <a:schemeClr val="dk1"/>
                </a:solidFill>
                <a:latin typeface="Calibri"/>
                <a:ea typeface="Calibri"/>
              </a:rPr>
              <a:t> where users can start from a </a:t>
            </a:r>
            <a:r>
              <a:rPr b="1" lang="en-US" sz="1600" spc="-1" strike="noStrike">
                <a:solidFill>
                  <a:schemeClr val="dk1"/>
                </a:solidFill>
                <a:latin typeface="Calibri"/>
                <a:ea typeface="Calibri"/>
              </a:rPr>
              <a:t>city-wide view</a:t>
            </a:r>
            <a:r>
              <a:rPr b="0" lang="en-US" sz="1600" spc="-1" strike="noStrike">
                <a:solidFill>
                  <a:schemeClr val="dk1"/>
                </a:solidFill>
                <a:latin typeface="Calibri"/>
                <a:ea typeface="Calibri"/>
              </a:rPr>
              <a:t> and drill down progressively:</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pPr>
            <a:r>
              <a:rPr b="1" lang="en-US" sz="1600" spc="-1" strike="noStrike">
                <a:solidFill>
                  <a:schemeClr val="dk1"/>
                </a:solidFill>
                <a:latin typeface="Calibri"/>
                <a:ea typeface="Calibri"/>
              </a:rPr>
              <a:t>Level 1</a:t>
            </a:r>
            <a:r>
              <a:rPr b="0" lang="en-US" sz="1600" spc="-1" strike="noStrike">
                <a:solidFill>
                  <a:schemeClr val="dk1"/>
                </a:solidFill>
                <a:latin typeface="Calibri"/>
                <a:ea typeface="Calibri"/>
              </a:rPr>
              <a:t>: NMMC-wide summary (Total Vehicles – On Route / Off Route) with Geospatial Mapping and same color coding.</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pPr>
            <a:r>
              <a:rPr b="1" lang="en-US" sz="1600" spc="-1" strike="noStrike">
                <a:solidFill>
                  <a:schemeClr val="dk1"/>
                </a:solidFill>
                <a:latin typeface="Calibri"/>
                <a:ea typeface="Calibri"/>
              </a:rPr>
              <a:t>Level 2</a:t>
            </a:r>
            <a:r>
              <a:rPr b="0" lang="en-US" sz="1600" spc="-1" strike="noStrike">
                <a:solidFill>
                  <a:schemeClr val="dk1"/>
                </a:solidFill>
                <a:latin typeface="Calibri"/>
                <a:ea typeface="Calibri"/>
              </a:rPr>
              <a:t>: By </a:t>
            </a:r>
            <a:r>
              <a:rPr b="1" lang="en-US" sz="1600" spc="-1" strike="noStrike">
                <a:solidFill>
                  <a:schemeClr val="dk1"/>
                </a:solidFill>
                <a:latin typeface="Calibri"/>
                <a:ea typeface="Calibri"/>
              </a:rPr>
              <a:t>Pari Mandal (1 &amp; 2)</a:t>
            </a:r>
            <a:r>
              <a:rPr b="0" lang="en-US" sz="1600" spc="-1" strike="noStrike">
                <a:solidFill>
                  <a:schemeClr val="dk1"/>
                </a:solidFill>
                <a:latin typeface="Calibri"/>
                <a:ea typeface="Calibri"/>
              </a:rPr>
              <a:t> with zone-wise color coding as same as assigned to vehicles on Geospatial Maps.</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pPr>
            <a:r>
              <a:rPr b="1" lang="en-US" sz="1600" spc="-1" strike="noStrike">
                <a:solidFill>
                  <a:schemeClr val="dk1"/>
                </a:solidFill>
                <a:latin typeface="Calibri"/>
                <a:ea typeface="Calibri"/>
              </a:rPr>
              <a:t>Level 3</a:t>
            </a:r>
            <a:r>
              <a:rPr b="0" lang="en-US" sz="1600" spc="-1" strike="noStrike">
                <a:solidFill>
                  <a:schemeClr val="dk1"/>
                </a:solidFill>
                <a:latin typeface="Calibri"/>
                <a:ea typeface="Calibri"/>
              </a:rPr>
              <a:t>: Geospatial level Analysis by </a:t>
            </a:r>
            <a:r>
              <a:rPr b="1" lang="en-US" sz="1600" spc="-1" strike="noStrike">
                <a:solidFill>
                  <a:schemeClr val="dk1"/>
                </a:solidFill>
                <a:latin typeface="Calibri"/>
                <a:ea typeface="Calibri"/>
              </a:rPr>
              <a:t>Admin Ward within each Pari Mandal</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pPr>
            <a:r>
              <a:rPr b="1" lang="en-US" sz="1600" spc="-1" strike="noStrike">
                <a:solidFill>
                  <a:schemeClr val="dk1"/>
                </a:solidFill>
                <a:latin typeface="Calibri"/>
                <a:ea typeface="Calibri"/>
              </a:rPr>
              <a:t>Level 4</a:t>
            </a:r>
            <a:r>
              <a:rPr b="0" lang="en-US" sz="1600" spc="-1" strike="noStrike">
                <a:solidFill>
                  <a:schemeClr val="dk1"/>
                </a:solidFill>
                <a:latin typeface="Calibri"/>
                <a:ea typeface="Calibri"/>
              </a:rPr>
              <a:t>: Click on a ward to view </a:t>
            </a:r>
            <a:r>
              <a:rPr b="1" lang="en-US" sz="1600" spc="-1" strike="noStrike">
                <a:solidFill>
                  <a:schemeClr val="dk1"/>
                </a:solidFill>
                <a:latin typeface="Calibri"/>
                <a:ea typeface="Calibri"/>
              </a:rPr>
              <a:t>individual vehicles</a:t>
            </a:r>
            <a:r>
              <a:rPr b="0" lang="en-US" sz="1600" spc="-1" strike="noStrike">
                <a:solidFill>
                  <a:schemeClr val="dk1"/>
                </a:solidFill>
                <a:latin typeface="Calibri"/>
                <a:ea typeface="Calibri"/>
              </a:rPr>
              <a:t>, their exact </a:t>
            </a:r>
            <a:r>
              <a:rPr b="1" lang="en-US" sz="1600" spc="-1" strike="noStrike">
                <a:solidFill>
                  <a:schemeClr val="dk1"/>
                </a:solidFill>
                <a:latin typeface="Calibri"/>
                <a:ea typeface="Calibri"/>
              </a:rPr>
              <a:t>real-time locations</a:t>
            </a:r>
            <a:r>
              <a:rPr b="0" lang="en-US" sz="1600" spc="-1" strike="noStrike">
                <a:solidFill>
                  <a:schemeClr val="dk1"/>
                </a:solidFill>
                <a:latin typeface="Calibri"/>
                <a:ea typeface="Calibri"/>
              </a:rPr>
              <a:t>, and </a:t>
            </a:r>
            <a:r>
              <a:rPr b="1" lang="en-US" sz="1600" spc="-1" strike="noStrike">
                <a:solidFill>
                  <a:schemeClr val="dk1"/>
                </a:solidFill>
                <a:latin typeface="Calibri"/>
                <a:ea typeface="Calibri"/>
              </a:rPr>
              <a:t>status indicators and same would be reflected in the Geospatial Map and these features should be on single View Page/platform of Dashboard</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p:txBody>
      </p:sp>
      <p:sp>
        <p:nvSpPr>
          <p:cNvPr id="101" name="TextBox 9"/>
          <p:cNvSpPr/>
          <p:nvPr/>
        </p:nvSpPr>
        <p:spPr>
          <a:xfrm>
            <a:off x="6084360" y="2558160"/>
            <a:ext cx="6055200" cy="4964040"/>
          </a:xfrm>
          <a:prstGeom prst="rect">
            <a:avLst/>
          </a:prstGeom>
          <a:noFill/>
          <a:ln w="19050">
            <a:solidFill>
              <a:srgbClr val="000000"/>
            </a:solidFill>
            <a:prstDash val="sysDot"/>
            <a:round/>
          </a:ln>
        </p:spPr>
        <p:style>
          <a:lnRef idx="0"/>
          <a:fillRef idx="0"/>
          <a:effectRef idx="0"/>
          <a:fontRef idx="minor"/>
        </p:style>
        <p:txBody>
          <a:bodyPr lIns="90000" rIns="90000" tIns="45000" bIns="45000" anchor="t">
            <a:spAutoFit/>
          </a:bodyPr>
          <a:p>
            <a:pPr defTabSz="914400">
              <a:lnSpc>
                <a:spcPct val="100000"/>
              </a:lnSpc>
              <a:tabLst>
                <a:tab algn="l" pos="0"/>
              </a:tabLst>
            </a:pPr>
            <a:r>
              <a:rPr b="1" lang="en-US" sz="1600" spc="-1" strike="noStrike">
                <a:solidFill>
                  <a:schemeClr val="dk1"/>
                </a:solidFill>
                <a:latin typeface="Calibri"/>
                <a:ea typeface="Calibri"/>
              </a:rPr>
              <a:t>2. Enable Route Coverage Visualization</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tabLst>
                <a:tab algn="l" pos="0"/>
              </a:tabLst>
            </a:pPr>
            <a:r>
              <a:rPr b="0" lang="en-US" sz="1600" spc="-1" strike="noStrike">
                <a:solidFill>
                  <a:schemeClr val="dk1"/>
                </a:solidFill>
                <a:latin typeface="Calibri"/>
                <a:ea typeface="Calibri"/>
              </a:rPr>
              <a:t>Overlay the </a:t>
            </a:r>
            <a:r>
              <a:rPr b="1" lang="en-US" sz="1600" spc="-1" strike="noStrike">
                <a:solidFill>
                  <a:schemeClr val="dk1"/>
                </a:solidFill>
                <a:latin typeface="Calibri"/>
                <a:ea typeface="Calibri"/>
              </a:rPr>
              <a:t>intended routes</a:t>
            </a:r>
            <a:r>
              <a:rPr b="0" lang="en-US" sz="1600" spc="-1" strike="noStrike">
                <a:solidFill>
                  <a:schemeClr val="dk1"/>
                </a:solidFill>
                <a:latin typeface="Calibri"/>
                <a:ea typeface="Calibri"/>
              </a:rPr>
              <a:t> on the map and highlight if a vehicle deviates or does not cover its assigned area.</a:t>
            </a:r>
            <a:endParaRPr b="0" lang="en-IN" sz="1600" spc="-1" strike="noStrike">
              <a:solidFill>
                <a:srgbClr val="000000"/>
              </a:solidFill>
              <a:latin typeface="Arial"/>
            </a:endParaRPr>
          </a:p>
          <a:p>
            <a:pPr defTabSz="914400">
              <a:lnSpc>
                <a:spcPct val="100000"/>
              </a:lnSpc>
              <a:tabLst>
                <a:tab algn="l" pos="0"/>
              </a:tabLst>
            </a:pPr>
            <a:r>
              <a:rPr b="0" lang="en-US" sz="1600" spc="-1" strike="noStrike">
                <a:solidFill>
                  <a:schemeClr val="dk1"/>
                </a:solidFill>
                <a:latin typeface="Calibri"/>
                <a:ea typeface="Calibri"/>
              </a:rPr>
              <a:t>This will help in identifying </a:t>
            </a:r>
            <a:r>
              <a:rPr b="1" lang="en-US" sz="1600" spc="-1" strike="noStrike">
                <a:solidFill>
                  <a:schemeClr val="dk1"/>
                </a:solidFill>
                <a:latin typeface="Calibri"/>
                <a:ea typeface="Calibri"/>
              </a:rPr>
              <a:t>missed collections or route violations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tabLst>
                <a:tab algn="l" pos="0"/>
              </a:tabLst>
            </a:pPr>
            <a:endParaRPr b="0" lang="en-IN" sz="16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3. Time-based Filters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tabLst>
                <a:tab algn="l" pos="0"/>
              </a:tabLst>
            </a:pPr>
            <a:r>
              <a:rPr b="0" lang="en-US" sz="1600" spc="-1" strike="noStrike">
                <a:solidFill>
                  <a:schemeClr val="dk1"/>
                </a:solidFill>
                <a:latin typeface="Calibri"/>
                <a:ea typeface="Calibri"/>
              </a:rPr>
              <a:t>Add filters to show vehicle status </a:t>
            </a:r>
            <a:r>
              <a:rPr b="1" lang="en-US" sz="1600" spc="-1" strike="noStrike">
                <a:solidFill>
                  <a:schemeClr val="dk1"/>
                </a:solidFill>
                <a:latin typeface="Calibri"/>
                <a:ea typeface="Calibri"/>
              </a:rPr>
              <a:t>shift-wise</a:t>
            </a:r>
            <a:r>
              <a:rPr b="0" lang="en-US" sz="1600" spc="-1" strike="noStrike">
                <a:solidFill>
                  <a:schemeClr val="dk1"/>
                </a:solidFill>
                <a:latin typeface="Calibri"/>
                <a:ea typeface="Calibri"/>
              </a:rPr>
              <a:t> (First Shift, Second Shift, Last Shift with time lines), so that analysis is time-specific.</a:t>
            </a:r>
            <a:endParaRPr b="0" lang="en-IN" sz="1600" spc="-1" strike="noStrike">
              <a:solidFill>
                <a:srgbClr val="000000"/>
              </a:solidFill>
              <a:latin typeface="Arial"/>
            </a:endParaRPr>
          </a:p>
          <a:p>
            <a:pPr defTabSz="914400">
              <a:lnSpc>
                <a:spcPct val="100000"/>
              </a:lnSpc>
              <a:tabLst>
                <a:tab algn="l" pos="0"/>
              </a:tabLst>
            </a:pPr>
            <a:endParaRPr b="0" lang="en-IN" sz="16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4. Vehicle Utilization Summary Cards</a:t>
            </a:r>
            <a:r>
              <a:rPr b="0" lang="en-US" sz="1600" spc="-1" strike="noStrike">
                <a:solidFill>
                  <a:schemeClr val="dk1"/>
                </a:solidFill>
                <a:latin typeface="Calibri"/>
                <a:ea typeface="Calibri"/>
              </a:rPr>
              <a:t>:</a:t>
            </a:r>
            <a:endParaRPr b="0" lang="en-IN" sz="1600" spc="-1" strike="noStrike">
              <a:solidFill>
                <a:srgbClr val="000000"/>
              </a:solidFill>
              <a:latin typeface="Arial"/>
            </a:endParaRPr>
          </a:p>
          <a:p>
            <a:pPr defTabSz="914400">
              <a:lnSpc>
                <a:spcPct val="100000"/>
              </a:lnSpc>
              <a:tabLst>
                <a:tab algn="l" pos="0"/>
              </a:tabLst>
            </a:pPr>
            <a:r>
              <a:rPr b="0" lang="en-US" sz="1600" spc="-1" strike="noStrike">
                <a:solidFill>
                  <a:schemeClr val="dk1"/>
                </a:solidFill>
                <a:latin typeface="Calibri"/>
                <a:ea typeface="Calibri"/>
              </a:rPr>
              <a:t>Include summary cards or widgets showing:</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tabLst>
                <a:tab algn="l" pos="0"/>
              </a:tabLst>
            </a:pPr>
            <a:r>
              <a:rPr b="0" lang="en-US" sz="1600" spc="-1" strike="noStrike">
                <a:solidFill>
                  <a:schemeClr val="dk1"/>
                </a:solidFill>
                <a:latin typeface="Calibri"/>
                <a:ea typeface="Calibri"/>
              </a:rPr>
              <a:t>Total Vehicles</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tabLst>
                <a:tab algn="l" pos="0"/>
              </a:tabLst>
            </a:pPr>
            <a:r>
              <a:rPr b="0" lang="en-US" sz="1600" spc="-1" strike="noStrike">
                <a:solidFill>
                  <a:schemeClr val="dk1"/>
                </a:solidFill>
                <a:latin typeface="Calibri"/>
                <a:ea typeface="Calibri"/>
              </a:rPr>
              <a:t>Vehicles On Route (%) (option to view the same in numbers)</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tabLst>
                <a:tab algn="l" pos="0"/>
              </a:tabLst>
            </a:pPr>
            <a:r>
              <a:rPr b="0" lang="en-US" sz="1600" spc="-1" strike="noStrike">
                <a:solidFill>
                  <a:schemeClr val="dk1"/>
                </a:solidFill>
                <a:latin typeface="Calibri"/>
                <a:ea typeface="Calibri"/>
              </a:rPr>
              <a:t>Vehicles Off Route (%) (option to view the same in numbers)</a:t>
            </a:r>
            <a:endParaRPr b="0" lang="en-IN" sz="1600" spc="-1" strike="noStrike">
              <a:solidFill>
                <a:srgbClr val="000000"/>
              </a:solidFill>
              <a:latin typeface="Arial"/>
            </a:endParaRPr>
          </a:p>
          <a:p>
            <a:pPr lvl="1" marL="268200" indent="-179280" defTabSz="914400">
              <a:lnSpc>
                <a:spcPct val="100000"/>
              </a:lnSpc>
              <a:buClr>
                <a:srgbClr val="000000"/>
              </a:buClr>
              <a:buFont typeface="Wingdings" charset="2"/>
              <a:buChar char=""/>
              <a:tabLst>
                <a:tab algn="l" pos="0"/>
              </a:tabLst>
            </a:pPr>
            <a:r>
              <a:rPr b="0" lang="en-US" sz="1600" spc="-1" strike="noStrike">
                <a:solidFill>
                  <a:schemeClr val="dk1"/>
                </a:solidFill>
                <a:latin typeface="Calibri"/>
                <a:ea typeface="Calibri"/>
              </a:rPr>
              <a:t>Active vs. Inactive Routes</a:t>
            </a:r>
            <a:endParaRPr b="0" lang="en-IN" sz="1600" spc="-1" strike="noStrike">
              <a:solidFill>
                <a:srgbClr val="000000"/>
              </a:solidFill>
              <a:latin typeface="Arial"/>
            </a:endParaRPr>
          </a:p>
          <a:p>
            <a:pPr marL="88920" defTabSz="914400">
              <a:lnSpc>
                <a:spcPct val="100000"/>
              </a:lnSpc>
              <a:tabLst>
                <a:tab algn="l" pos="0"/>
              </a:tabLst>
            </a:pPr>
            <a:endParaRPr b="0" lang="en-IN" sz="1600" spc="-1" strike="noStrike">
              <a:solidFill>
                <a:srgbClr val="000000"/>
              </a:solidFill>
              <a:latin typeface="Arial"/>
            </a:endParaRPr>
          </a:p>
        </p:txBody>
      </p:sp>
      <p:sp>
        <p:nvSpPr>
          <p:cNvPr id="102" name="TextBox 11"/>
          <p:cNvSpPr/>
          <p:nvPr/>
        </p:nvSpPr>
        <p:spPr>
          <a:xfrm>
            <a:off x="4926960" y="174240"/>
            <a:ext cx="274032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Observation 2 (1/2)</a:t>
            </a: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Box 5"/>
          <p:cNvSpPr/>
          <p:nvPr/>
        </p:nvSpPr>
        <p:spPr>
          <a:xfrm>
            <a:off x="47880" y="640080"/>
            <a:ext cx="5696640" cy="155196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US" sz="1600" spc="-1" strike="noStrike">
                <a:solidFill>
                  <a:schemeClr val="dk1"/>
                </a:solidFill>
                <a:highlight>
                  <a:srgbClr val="ffff00"/>
                </a:highlight>
                <a:latin typeface="Aptos"/>
              </a:rPr>
              <a:t>Observation 2.2:</a:t>
            </a:r>
            <a:endParaRPr b="0" lang="en-IN" sz="1600" spc="-1" strike="noStrike">
              <a:solidFill>
                <a:srgbClr val="000000"/>
              </a:solidFill>
              <a:latin typeface="Arial"/>
            </a:endParaRPr>
          </a:p>
          <a:p>
            <a:pPr marL="285840" indent="-285840" defTabSz="914400">
              <a:lnSpc>
                <a:spcPct val="100000"/>
              </a:lnSpc>
              <a:buClr>
                <a:srgbClr val="000000"/>
              </a:buClr>
              <a:buFont typeface="Wingdings" charset="2"/>
              <a:buChar char=""/>
            </a:pPr>
            <a:r>
              <a:rPr b="1" lang="en-US" sz="1600" spc="-1" strike="noStrike">
                <a:solidFill>
                  <a:schemeClr val="dk1"/>
                </a:solidFill>
                <a:latin typeface="Aptos"/>
              </a:rPr>
              <a:t>Current Functionality</a:t>
            </a:r>
            <a:r>
              <a:rPr b="0" lang="en-US" sz="1600" spc="-1" strike="noStrike">
                <a:solidFill>
                  <a:schemeClr val="dk1"/>
                </a:solidFill>
                <a:latin typeface="Aptos"/>
              </a:rPr>
              <a:t>:</a:t>
            </a:r>
            <a:br>
              <a:rPr sz="1600"/>
            </a:br>
            <a:r>
              <a:rPr b="0" lang="en-US" sz="1600" spc="-1" strike="noStrike">
                <a:solidFill>
                  <a:schemeClr val="dk1"/>
                </a:solidFill>
                <a:latin typeface="Aptos"/>
              </a:rPr>
              <a:t>The dashboard shows On Route and Off Route vehicles </a:t>
            </a:r>
            <a:r>
              <a:rPr b="1" lang="en-US" sz="1600" spc="-1" strike="noStrike">
                <a:solidFill>
                  <a:schemeClr val="dk1"/>
                </a:solidFill>
                <a:latin typeface="Aptos"/>
              </a:rPr>
              <a:t>segregated by Pari Mandal 1 and Pari Mandal 2</a:t>
            </a:r>
            <a:r>
              <a:rPr b="0" lang="en-US" sz="1600" spc="-1" strike="noStrike">
                <a:solidFill>
                  <a:schemeClr val="dk1"/>
                </a:solidFill>
                <a:latin typeface="Aptos"/>
              </a:rPr>
              <a:t> in a separate view.</a:t>
            </a:r>
            <a:endParaRPr b="0" lang="en-IN" sz="1600" spc="-1" strike="noStrike">
              <a:solidFill>
                <a:srgbClr val="000000"/>
              </a:solidFill>
              <a:latin typeface="Arial"/>
            </a:endParaRPr>
          </a:p>
          <a:p>
            <a:pPr defTabSz="914400">
              <a:lnSpc>
                <a:spcPct val="100000"/>
              </a:lnSpc>
            </a:pPr>
            <a:endParaRPr b="0" lang="en-IN" sz="1600" spc="-1" strike="noStrike">
              <a:solidFill>
                <a:srgbClr val="000000"/>
              </a:solidFill>
              <a:latin typeface="Arial"/>
            </a:endParaRPr>
          </a:p>
        </p:txBody>
      </p:sp>
      <p:sp>
        <p:nvSpPr>
          <p:cNvPr id="104" name="TextBox 1"/>
          <p:cNvSpPr/>
          <p:nvPr/>
        </p:nvSpPr>
        <p:spPr>
          <a:xfrm>
            <a:off x="47880" y="2295720"/>
            <a:ext cx="5696640" cy="5756400"/>
          </a:xfrm>
          <a:prstGeom prst="rect">
            <a:avLst/>
          </a:prstGeom>
          <a:noFill/>
          <a:ln w="0">
            <a:solidFill>
              <a:srgbClr val="000000"/>
            </a:solidFill>
            <a:prstDash val="dash"/>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Recommendations 2.2:</a:t>
            </a:r>
            <a:endParaRPr b="0" lang="en-IN" sz="2000" spc="-1" strike="noStrike">
              <a:solidFill>
                <a:srgbClr val="000000"/>
              </a:solidFill>
              <a:latin typeface="Arial"/>
            </a:endParaRPr>
          </a:p>
          <a:p>
            <a:pPr marL="343080" indent="-343080" defTabSz="914400">
              <a:lnSpc>
                <a:spcPct val="100000"/>
              </a:lnSpc>
              <a:buClr>
                <a:srgbClr val="000000"/>
              </a:buClr>
              <a:buFont typeface="OpenSymbol"/>
              <a:buAutoNum type="arabicPeriod"/>
            </a:pPr>
            <a:r>
              <a:rPr b="1" lang="en-US" sz="1600" spc="-1" strike="noStrike">
                <a:solidFill>
                  <a:schemeClr val="dk1"/>
                </a:solidFill>
                <a:latin typeface="Calibri"/>
                <a:ea typeface="Calibri"/>
              </a:rPr>
              <a:t>Integrate Mandal-wise View into Single Unified Dashboard: </a:t>
            </a:r>
            <a:r>
              <a:rPr b="0" lang="en-US" sz="1600" spc="-1" strike="noStrike">
                <a:solidFill>
                  <a:schemeClr val="dk1"/>
                </a:solidFill>
                <a:latin typeface="Calibri"/>
                <a:ea typeface="Calibri"/>
              </a:rPr>
              <a:t>Instead of navigating to a separate screen, allow the user to toggle between Pari Mandal 1- and 2-layers using checkboxes or dropdowns on the main map dashboard.</a:t>
            </a:r>
            <a:endParaRPr b="0" lang="en-IN" sz="1600" spc="-1" strike="noStrike">
              <a:solidFill>
                <a:srgbClr val="000000"/>
              </a:solidFill>
              <a:latin typeface="Arial"/>
            </a:endParaRPr>
          </a:p>
          <a:p>
            <a:pPr marL="343080" indent="-343080" defTabSz="914400">
              <a:lnSpc>
                <a:spcPct val="100000"/>
              </a:lnSpc>
              <a:buClr>
                <a:srgbClr val="000000"/>
              </a:buClr>
              <a:buFont typeface="OpenSymbol"/>
              <a:buAutoNum type="arabicPeriod"/>
            </a:pPr>
            <a:r>
              <a:rPr b="1" lang="en-US" sz="1600" spc="-1" strike="noStrike">
                <a:solidFill>
                  <a:schemeClr val="dk1"/>
                </a:solidFill>
                <a:latin typeface="Calibri"/>
                <a:ea typeface="Calibri"/>
              </a:rPr>
              <a:t>Color Coding by Mandal with Status Overlay: </a:t>
            </a:r>
            <a:r>
              <a:rPr b="0" lang="en-US" sz="1600" spc="-1" strike="noStrike">
                <a:solidFill>
                  <a:schemeClr val="dk1"/>
                </a:solidFill>
                <a:latin typeface="Calibri"/>
                <a:ea typeface="Calibri"/>
              </a:rPr>
              <a:t>Use dual encoding: one color for mandal (e.g., Blue for Mandal 1, Brown for Mandal 2), and icon fill color (Green for On Route, Red for Off Route).</a:t>
            </a:r>
            <a:endParaRPr b="0" lang="en-IN" sz="1600" spc="-1" strike="noStrike">
              <a:solidFill>
                <a:srgbClr val="000000"/>
              </a:solidFill>
              <a:latin typeface="Arial"/>
            </a:endParaRPr>
          </a:p>
          <a:p>
            <a:pPr marL="343080" indent="-343080" defTabSz="914400">
              <a:lnSpc>
                <a:spcPct val="100000"/>
              </a:lnSpc>
              <a:buClr>
                <a:srgbClr val="000000"/>
              </a:buClr>
              <a:buFont typeface="OpenSymbol"/>
              <a:buAutoNum type="arabicPeriod"/>
            </a:pPr>
            <a:r>
              <a:rPr b="1" lang="en-US" sz="1600" spc="-1" strike="noStrike">
                <a:solidFill>
                  <a:schemeClr val="dk1"/>
                </a:solidFill>
                <a:latin typeface="Calibri"/>
                <a:ea typeface="Calibri"/>
              </a:rPr>
              <a:t>Legends &amp; Labels: </a:t>
            </a:r>
            <a:r>
              <a:rPr b="0" lang="en-US" sz="1600" spc="-1" strike="noStrike">
                <a:solidFill>
                  <a:schemeClr val="dk1"/>
                </a:solidFill>
                <a:latin typeface="Calibri"/>
                <a:ea typeface="Calibri"/>
              </a:rPr>
              <a:t>Ensure consistent labeling such as:</a:t>
            </a:r>
            <a:endParaRPr b="0" lang="en-IN" sz="1600" spc="-1" strike="noStrike">
              <a:solidFill>
                <a:srgbClr val="000000"/>
              </a:solidFill>
              <a:latin typeface="Arial"/>
            </a:endParaRPr>
          </a:p>
          <a:p>
            <a:pPr marL="625320" indent="-177840" defTabSz="914400">
              <a:lnSpc>
                <a:spcPct val="100000"/>
              </a:lnSpc>
              <a:buClr>
                <a:srgbClr val="000000"/>
              </a:buClr>
              <a:buFont typeface="Wingdings" charset="2"/>
              <a:buChar char=""/>
            </a:pPr>
            <a:r>
              <a:rPr b="0" lang="en-US" sz="1600" spc="-1" strike="noStrike">
                <a:solidFill>
                  <a:schemeClr val="dk1"/>
                </a:solidFill>
                <a:latin typeface="Calibri"/>
                <a:ea typeface="Calibri"/>
              </a:rPr>
              <a:t>“</a:t>
            </a:r>
            <a:r>
              <a:rPr b="0" lang="en-US" sz="1600" spc="-1" strike="noStrike">
                <a:solidFill>
                  <a:schemeClr val="dk1"/>
                </a:solidFill>
                <a:latin typeface="Calibri"/>
                <a:ea typeface="Calibri"/>
              </a:rPr>
              <a:t>Pari Mandal 1 – On Route”</a:t>
            </a:r>
            <a:endParaRPr b="0" lang="en-IN" sz="1600" spc="-1" strike="noStrike">
              <a:solidFill>
                <a:srgbClr val="000000"/>
              </a:solidFill>
              <a:latin typeface="Arial"/>
            </a:endParaRPr>
          </a:p>
          <a:p>
            <a:pPr marL="625320" indent="-177840" defTabSz="914400">
              <a:lnSpc>
                <a:spcPct val="100000"/>
              </a:lnSpc>
              <a:buClr>
                <a:srgbClr val="000000"/>
              </a:buClr>
              <a:buFont typeface="Wingdings" charset="2"/>
              <a:buChar char=""/>
            </a:pPr>
            <a:r>
              <a:rPr b="0" lang="en-US" sz="1600" spc="-1" strike="noStrike">
                <a:solidFill>
                  <a:schemeClr val="dk1"/>
                </a:solidFill>
                <a:latin typeface="Calibri"/>
                <a:ea typeface="Calibri"/>
              </a:rPr>
              <a:t>“</a:t>
            </a:r>
            <a:r>
              <a:rPr b="0" lang="en-US" sz="1600" spc="-1" strike="noStrike">
                <a:solidFill>
                  <a:schemeClr val="dk1"/>
                </a:solidFill>
                <a:latin typeface="Calibri"/>
                <a:ea typeface="Calibri"/>
              </a:rPr>
              <a:t>Pari Mandal 2 – Off Route”</a:t>
            </a:r>
            <a:endParaRPr b="0" lang="en-IN" sz="1600" spc="-1" strike="noStrike">
              <a:solidFill>
                <a:srgbClr val="000000"/>
              </a:solidFill>
              <a:latin typeface="Arial"/>
            </a:endParaRPr>
          </a:p>
          <a:p>
            <a:pPr marL="357120" defTabSz="914400">
              <a:lnSpc>
                <a:spcPct val="100000"/>
              </a:lnSpc>
            </a:pPr>
            <a:r>
              <a:rPr b="0" lang="en-US" sz="1600" spc="-1" strike="noStrike">
                <a:solidFill>
                  <a:schemeClr val="dk1"/>
                </a:solidFill>
                <a:latin typeface="Calibri"/>
                <a:ea typeface="Calibri"/>
              </a:rPr>
              <a:t>Avoid label ambiguity that may confuse dashboard users.</a:t>
            </a:r>
            <a:endParaRPr b="0" lang="en-IN" sz="1600" spc="-1" strike="noStrike">
              <a:solidFill>
                <a:srgbClr val="000000"/>
              </a:solidFill>
              <a:latin typeface="Arial"/>
            </a:endParaRPr>
          </a:p>
          <a:p>
            <a:pPr marL="357120" indent="-357120" defTabSz="914400">
              <a:lnSpc>
                <a:spcPct val="100000"/>
              </a:lnSpc>
              <a:buClr>
                <a:srgbClr val="000000"/>
              </a:buClr>
              <a:buFont typeface="Wingdings" charset="2"/>
              <a:buAutoNum type="arabicPeriod" startAt="4"/>
            </a:pPr>
            <a:r>
              <a:rPr b="1" lang="en-US" sz="1600" spc="-1" strike="noStrike">
                <a:solidFill>
                  <a:schemeClr val="dk1"/>
                </a:solidFill>
                <a:latin typeface="Calibri"/>
                <a:ea typeface="Calibri"/>
              </a:rPr>
              <a:t>Pari Mandals on Map: </a:t>
            </a:r>
            <a:r>
              <a:rPr b="0" lang="en-US" sz="1600" spc="-1" strike="noStrike">
                <a:solidFill>
                  <a:schemeClr val="dk1"/>
                </a:solidFill>
                <a:latin typeface="Calibri"/>
                <a:ea typeface="Calibri"/>
              </a:rPr>
              <a:t>Clearly draw and label Pari Mandal boundaries on the map for spatial understanding.</a:t>
            </a:r>
            <a:endParaRPr b="0" lang="en-IN" sz="1600" spc="-1" strike="noStrike">
              <a:solidFill>
                <a:srgbClr val="000000"/>
              </a:solidFill>
              <a:latin typeface="Arial"/>
            </a:endParaRPr>
          </a:p>
          <a:p>
            <a:pPr marL="357120" indent="-357120" defTabSz="914400">
              <a:lnSpc>
                <a:spcPct val="100000"/>
              </a:lnSpc>
              <a:buClr>
                <a:srgbClr val="000000"/>
              </a:buClr>
              <a:buFont typeface="Wingdings" charset="2"/>
              <a:buAutoNum type="arabicPeriod" startAt="4"/>
            </a:pPr>
            <a:r>
              <a:rPr b="1" lang="en-US" sz="1600" spc="-1" strike="noStrike">
                <a:solidFill>
                  <a:schemeClr val="dk1"/>
                </a:solidFill>
                <a:latin typeface="Calibri"/>
                <a:ea typeface="Calibri"/>
              </a:rPr>
              <a:t>When a specific active route is clicked, it should show:</a:t>
            </a:r>
            <a:endParaRPr b="0" lang="en-IN" sz="1600" spc="-1" strike="noStrike">
              <a:solidFill>
                <a:srgbClr val="000000"/>
              </a:solidFill>
              <a:latin typeface="Arial"/>
            </a:endParaRPr>
          </a:p>
          <a:p>
            <a:pPr marL="62856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Route Name</a:t>
            </a:r>
            <a:endParaRPr b="0" lang="en-IN" sz="1600" spc="-1" strike="noStrike">
              <a:solidFill>
                <a:srgbClr val="000000"/>
              </a:solidFill>
              <a:latin typeface="Arial"/>
            </a:endParaRPr>
          </a:p>
          <a:p>
            <a:pPr marL="628560" indent="-181080" defTabSz="914400">
              <a:lnSpc>
                <a:spcPct val="100000"/>
              </a:lnSpc>
              <a:buClr>
                <a:srgbClr val="000000"/>
              </a:buClr>
              <a:buFont typeface="Wingdings" charset="2"/>
              <a:buChar char=""/>
            </a:pPr>
            <a:r>
              <a:rPr b="0" lang="en-US" sz="1600" spc="-1" strike="noStrike">
                <a:solidFill>
                  <a:schemeClr val="dk1"/>
                </a:solidFill>
                <a:latin typeface="Calibri"/>
                <a:ea typeface="Calibri"/>
              </a:rPr>
              <a:t>Vehicle currently operating on the route</a:t>
            </a:r>
            <a:endParaRPr b="0" lang="en-IN" sz="1600" spc="-1" strike="noStrike">
              <a:solidFill>
                <a:srgbClr val="000000"/>
              </a:solidFill>
              <a:latin typeface="Arial"/>
            </a:endParaRPr>
          </a:p>
        </p:txBody>
      </p:sp>
      <p:sp>
        <p:nvSpPr>
          <p:cNvPr id="105" name="TextBox 9"/>
          <p:cNvSpPr/>
          <p:nvPr/>
        </p:nvSpPr>
        <p:spPr>
          <a:xfrm>
            <a:off x="5848200" y="2295720"/>
            <a:ext cx="6291360" cy="5025240"/>
          </a:xfrm>
          <a:prstGeom prst="rect">
            <a:avLst/>
          </a:prstGeom>
          <a:noFill/>
          <a:ln w="19050">
            <a:solidFill>
              <a:srgbClr val="000000"/>
            </a:solidFill>
            <a:prstDash val="sysDot"/>
            <a:round/>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Recommendations 2.3:</a:t>
            </a:r>
            <a:endParaRPr b="0" lang="en-IN" sz="20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1. Enable Drill-down on the Map Itself:</a:t>
            </a:r>
            <a:endParaRPr b="0" lang="en-IN" sz="1600" spc="-1" strike="noStrike">
              <a:solidFill>
                <a:srgbClr val="000000"/>
              </a:solidFill>
              <a:latin typeface="Arial"/>
            </a:endParaRPr>
          </a:p>
          <a:p>
            <a:pPr marL="179280" algn="just" defTabSz="914400">
              <a:lnSpc>
                <a:spcPct val="100000"/>
              </a:lnSpc>
              <a:tabLst>
                <a:tab algn="l" pos="0"/>
              </a:tabLst>
            </a:pPr>
            <a:r>
              <a:rPr b="0" lang="en-US" sz="1600" spc="-1" strike="noStrike">
                <a:solidFill>
                  <a:schemeClr val="dk1"/>
                </a:solidFill>
                <a:latin typeface="Calibri"/>
                <a:ea typeface="Calibri"/>
              </a:rPr>
              <a:t>Clicking on a Pari Mandal should zoom into its Admin Wards, and clicking on a ward should show the list of vehicles and their current status.</a:t>
            </a:r>
            <a:endParaRPr b="0" lang="en-IN" sz="16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2. Standardize Legend Naming:</a:t>
            </a:r>
            <a:endParaRPr b="0" lang="en-IN" sz="1600" spc="-1" strike="noStrike">
              <a:solidFill>
                <a:srgbClr val="000000"/>
              </a:solidFill>
              <a:latin typeface="Arial"/>
            </a:endParaRPr>
          </a:p>
          <a:p>
            <a:pPr marL="179280" defTabSz="914400">
              <a:lnSpc>
                <a:spcPct val="100000"/>
              </a:lnSpc>
              <a:tabLst>
                <a:tab algn="l" pos="0"/>
              </a:tabLst>
            </a:pPr>
            <a:r>
              <a:rPr b="1" lang="en-US" sz="1600" spc="-1" strike="noStrike">
                <a:solidFill>
                  <a:schemeClr val="dk1"/>
                </a:solidFill>
                <a:latin typeface="Calibri"/>
                <a:ea typeface="Calibri"/>
              </a:rPr>
              <a:t>Maintain a uniform terminology across all layers:</a:t>
            </a:r>
            <a:r>
              <a:rPr b="0" lang="en-US" sz="1600" spc="-1" strike="noStrike">
                <a:solidFill>
                  <a:schemeClr val="dk1"/>
                </a:solidFill>
                <a:latin typeface="Calibri"/>
                <a:ea typeface="Calibri"/>
              </a:rPr>
              <a:t>✅ “Vehicles On Route”❌ Avoid variations like “Present Vehicles on Route”. Place the legend in a fixed position on the map for consistency. Legend should be same for On Route and Off Route on Maps and Visualization Dashboard.</a:t>
            </a:r>
            <a:endParaRPr b="0" lang="en-IN" sz="16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3. Dynamic Vehicle Clustering &amp; Heatmap: </a:t>
            </a:r>
            <a:endParaRPr b="0" lang="en-IN" sz="1600" spc="-1" strike="noStrike">
              <a:solidFill>
                <a:srgbClr val="000000"/>
              </a:solidFill>
              <a:latin typeface="Arial"/>
            </a:endParaRPr>
          </a:p>
          <a:p>
            <a:pPr marL="88920" defTabSz="914400">
              <a:lnSpc>
                <a:spcPct val="100000"/>
              </a:lnSpc>
              <a:tabLst>
                <a:tab algn="l" pos="0"/>
              </a:tabLst>
            </a:pPr>
            <a:r>
              <a:rPr b="0" lang="en-US" sz="1600" spc="-1" strike="noStrike">
                <a:solidFill>
                  <a:schemeClr val="dk1"/>
                </a:solidFill>
                <a:latin typeface="Calibri"/>
                <a:ea typeface="Calibri"/>
              </a:rPr>
              <a:t>Use vehicle clustering in high-density zones. Introduce a heatmap view for route coverage vs. no-coverage areas.</a:t>
            </a:r>
            <a:endParaRPr b="0" lang="en-IN" sz="1600" spc="-1" strike="noStrike">
              <a:solidFill>
                <a:srgbClr val="000000"/>
              </a:solidFill>
              <a:latin typeface="Arial"/>
            </a:endParaRPr>
          </a:p>
          <a:p>
            <a:pPr defTabSz="914400">
              <a:lnSpc>
                <a:spcPct val="100000"/>
              </a:lnSpc>
              <a:tabLst>
                <a:tab algn="l" pos="0"/>
              </a:tabLst>
            </a:pPr>
            <a:r>
              <a:rPr b="1" lang="en-US" sz="1600" spc="-1" strike="noStrike">
                <a:solidFill>
                  <a:schemeClr val="dk1"/>
                </a:solidFill>
                <a:latin typeface="Calibri"/>
                <a:ea typeface="Calibri"/>
              </a:rPr>
              <a:t>4. Add Ward-Level Performance Metrics: </a:t>
            </a:r>
            <a:endParaRPr b="0" lang="en-IN" sz="1600" spc="-1" strike="noStrike">
              <a:solidFill>
                <a:srgbClr val="000000"/>
              </a:solidFill>
              <a:latin typeface="Arial"/>
            </a:endParaRPr>
          </a:p>
          <a:p>
            <a:pPr marL="88920" defTabSz="914400">
              <a:lnSpc>
                <a:spcPct val="100000"/>
              </a:lnSpc>
              <a:tabLst>
                <a:tab algn="l" pos="0"/>
              </a:tabLst>
            </a:pPr>
            <a:r>
              <a:rPr b="1" lang="en-US" sz="1600" spc="-1" strike="noStrike">
                <a:solidFill>
                  <a:schemeClr val="dk1"/>
                </a:solidFill>
                <a:latin typeface="Calibri"/>
                <a:ea typeface="Calibri"/>
              </a:rPr>
              <a:t>Display KPIs such as: </a:t>
            </a:r>
            <a:r>
              <a:rPr b="0" lang="en-US" sz="1600" spc="-1" strike="noStrike">
                <a:solidFill>
                  <a:schemeClr val="dk1"/>
                </a:solidFill>
                <a:latin typeface="Calibri"/>
                <a:ea typeface="Calibri"/>
              </a:rPr>
              <a:t>Number of vehicles per wardRoute coverage %Collection status (Completed / Pending)Visualize using bar graphs or ward-wise cards on the same dashboard.</a:t>
            </a:r>
            <a:endParaRPr b="0" lang="en-IN" sz="1600" spc="-1" strike="noStrike">
              <a:solidFill>
                <a:srgbClr val="000000"/>
              </a:solidFill>
              <a:latin typeface="Arial"/>
            </a:endParaRPr>
          </a:p>
        </p:txBody>
      </p:sp>
      <p:sp>
        <p:nvSpPr>
          <p:cNvPr id="106" name="TextBox 6"/>
          <p:cNvSpPr/>
          <p:nvPr/>
        </p:nvSpPr>
        <p:spPr>
          <a:xfrm>
            <a:off x="5848200" y="640080"/>
            <a:ext cx="6291360" cy="155196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US" sz="1600" spc="-1" strike="noStrike">
                <a:solidFill>
                  <a:schemeClr val="dk1"/>
                </a:solidFill>
                <a:highlight>
                  <a:srgbClr val="ffff00"/>
                </a:highlight>
                <a:latin typeface="Aptos"/>
              </a:rPr>
              <a:t>Observation 2.3:</a:t>
            </a:r>
            <a:endParaRPr b="0" lang="en-IN" sz="1600" spc="-1" strike="noStrike">
              <a:solidFill>
                <a:srgbClr val="000000"/>
              </a:solidFill>
              <a:latin typeface="Arial"/>
            </a:endParaRPr>
          </a:p>
          <a:p>
            <a:pPr defTabSz="914400">
              <a:lnSpc>
                <a:spcPct val="100000"/>
              </a:lnSpc>
            </a:pPr>
            <a:r>
              <a:rPr b="0" lang="en-US" sz="1600" spc="-1" strike="noStrike">
                <a:solidFill>
                  <a:schemeClr val="dk1"/>
                </a:solidFill>
                <a:latin typeface="Aptos"/>
              </a:rPr>
              <a:t>The dashboard displays On Route and Off Route vehicles by </a:t>
            </a:r>
            <a:r>
              <a:rPr b="1" lang="en-US" sz="1600" spc="-1" strike="noStrike">
                <a:solidFill>
                  <a:schemeClr val="dk1"/>
                </a:solidFill>
                <a:latin typeface="Aptos"/>
              </a:rPr>
              <a:t>Admin Wards under each Pari Mandal</a:t>
            </a:r>
            <a:r>
              <a:rPr b="0" lang="en-US" sz="1600" spc="-1" strike="noStrike">
                <a:solidFill>
                  <a:schemeClr val="dk1"/>
                </a:solidFill>
                <a:latin typeface="Aptos"/>
              </a:rPr>
              <a:t>. However:</a:t>
            </a:r>
            <a:endParaRPr b="0" lang="en-IN" sz="1600" spc="-1" strike="noStrike">
              <a:solidFill>
                <a:srgbClr val="000000"/>
              </a:solidFill>
              <a:latin typeface="Arial"/>
            </a:endParaRPr>
          </a:p>
          <a:p>
            <a:pPr marL="399960" indent="-399960" defTabSz="914400">
              <a:lnSpc>
                <a:spcPct val="100000"/>
              </a:lnSpc>
              <a:buClr>
                <a:srgbClr val="000000"/>
              </a:buClr>
              <a:buFont typeface="Aptos Display"/>
              <a:buAutoNum type="romanLcPeriod"/>
            </a:pPr>
            <a:r>
              <a:rPr b="0" lang="en-US" sz="1600" spc="-1" strike="noStrike">
                <a:solidFill>
                  <a:schemeClr val="dk1"/>
                </a:solidFill>
                <a:latin typeface="Aptos"/>
              </a:rPr>
              <a:t>There is </a:t>
            </a:r>
            <a:r>
              <a:rPr b="1" lang="en-US" sz="1600" spc="-1" strike="noStrike">
                <a:solidFill>
                  <a:schemeClr val="dk1"/>
                </a:solidFill>
                <a:latin typeface="Aptos"/>
              </a:rPr>
              <a:t>no drill-down on a single interface</a:t>
            </a:r>
            <a:r>
              <a:rPr b="0" lang="en-US" sz="1600" spc="-1" strike="noStrike">
                <a:solidFill>
                  <a:schemeClr val="dk1"/>
                </a:solidFill>
                <a:latin typeface="Aptos"/>
              </a:rPr>
              <a:t>, and</a:t>
            </a:r>
            <a:endParaRPr b="0" lang="en-IN" sz="1600" spc="-1" strike="noStrike">
              <a:solidFill>
                <a:srgbClr val="000000"/>
              </a:solidFill>
              <a:latin typeface="Arial"/>
            </a:endParaRPr>
          </a:p>
          <a:p>
            <a:pPr marL="399960" indent="-399960" defTabSz="914400">
              <a:lnSpc>
                <a:spcPct val="100000"/>
              </a:lnSpc>
              <a:buClr>
                <a:srgbClr val="000000"/>
              </a:buClr>
              <a:buFont typeface="Aptos Display"/>
              <a:buAutoNum type="romanLcPeriod"/>
            </a:pPr>
            <a:r>
              <a:rPr b="0" lang="en-US" sz="1600" spc="-1" strike="noStrike">
                <a:solidFill>
                  <a:schemeClr val="dk1"/>
                </a:solidFill>
                <a:latin typeface="Aptos"/>
              </a:rPr>
              <a:t>The </a:t>
            </a:r>
            <a:r>
              <a:rPr b="1" lang="en-US" sz="1600" spc="-1" strike="noStrike">
                <a:solidFill>
                  <a:schemeClr val="dk1"/>
                </a:solidFill>
                <a:latin typeface="Aptos"/>
              </a:rPr>
              <a:t>legend terminology</a:t>
            </a:r>
            <a:r>
              <a:rPr b="0" lang="en-US" sz="1600" spc="-1" strike="noStrike">
                <a:solidFill>
                  <a:schemeClr val="dk1"/>
                </a:solidFill>
                <a:latin typeface="Aptos"/>
              </a:rPr>
              <a:t> changes inconsistently (e.g., “Present Vehicles on Route”).</a:t>
            </a:r>
            <a:endParaRPr b="0" lang="en-IN" sz="1600" spc="-1" strike="noStrike">
              <a:solidFill>
                <a:srgbClr val="000000"/>
              </a:solidFill>
              <a:latin typeface="Arial"/>
            </a:endParaRPr>
          </a:p>
        </p:txBody>
      </p:sp>
      <p:sp>
        <p:nvSpPr>
          <p:cNvPr id="107" name="TextBox 8"/>
          <p:cNvSpPr/>
          <p:nvPr/>
        </p:nvSpPr>
        <p:spPr>
          <a:xfrm>
            <a:off x="4631400" y="154440"/>
            <a:ext cx="243324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Observation 2 (2/2)</a:t>
            </a:r>
            <a:endParaRPr b="0" lang="en-IN"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Box 3"/>
          <p:cNvSpPr/>
          <p:nvPr/>
        </p:nvSpPr>
        <p:spPr>
          <a:xfrm>
            <a:off x="5047200" y="0"/>
            <a:ext cx="2993040" cy="5166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800" spc="-1" strike="noStrike">
                <a:solidFill>
                  <a:srgbClr val="c00000"/>
                </a:solidFill>
                <a:latin typeface="Calibri"/>
                <a:ea typeface="Calibri"/>
              </a:rPr>
              <a:t>Observation 3</a:t>
            </a:r>
            <a:endParaRPr b="0" lang="en-IN" sz="2800" spc="-1" strike="noStrike">
              <a:solidFill>
                <a:srgbClr val="000000"/>
              </a:solidFill>
              <a:latin typeface="Arial"/>
            </a:endParaRPr>
          </a:p>
        </p:txBody>
      </p:sp>
      <p:cxnSp>
        <p:nvCxnSpPr>
          <p:cNvPr id="109" name="Straight Connector 17"/>
          <p:cNvCxnSpPr/>
          <p:nvPr/>
        </p:nvCxnSpPr>
        <p:spPr>
          <a:xfrm>
            <a:off x="3707280" y="1073160"/>
            <a:ext cx="360" cy="5785200"/>
          </a:xfrm>
          <a:prstGeom prst="straightConnector1">
            <a:avLst/>
          </a:prstGeom>
          <a:ln w="28575">
            <a:solidFill>
              <a:srgbClr val="156082"/>
            </a:solidFill>
            <a:prstDash val="sysDot"/>
          </a:ln>
        </p:spPr>
      </p:cxnSp>
      <p:cxnSp>
        <p:nvCxnSpPr>
          <p:cNvPr id="110" name="Straight Connector 18"/>
          <p:cNvCxnSpPr/>
          <p:nvPr/>
        </p:nvCxnSpPr>
        <p:spPr>
          <a:xfrm>
            <a:off x="7736760" y="1073160"/>
            <a:ext cx="360" cy="5785200"/>
          </a:xfrm>
          <a:prstGeom prst="straightConnector1">
            <a:avLst/>
          </a:prstGeom>
          <a:ln w="28575">
            <a:solidFill>
              <a:srgbClr val="156082"/>
            </a:solidFill>
            <a:prstDash val="sysDot"/>
          </a:ln>
        </p:spPr>
      </p:cxnSp>
      <p:sp>
        <p:nvSpPr>
          <p:cNvPr id="111" name="TextBox 19"/>
          <p:cNvSpPr/>
          <p:nvPr/>
        </p:nvSpPr>
        <p:spPr>
          <a:xfrm>
            <a:off x="32400" y="107352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3.1</a:t>
            </a:r>
            <a:endParaRPr b="0" lang="en-IN" sz="2400" spc="-1" strike="noStrike">
              <a:solidFill>
                <a:srgbClr val="000000"/>
              </a:solidFill>
              <a:latin typeface="Arial"/>
            </a:endParaRPr>
          </a:p>
        </p:txBody>
      </p:sp>
      <p:sp>
        <p:nvSpPr>
          <p:cNvPr id="112" name="TextBox 20"/>
          <p:cNvSpPr/>
          <p:nvPr/>
        </p:nvSpPr>
        <p:spPr>
          <a:xfrm>
            <a:off x="3445560" y="109656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3.2</a:t>
            </a:r>
            <a:endParaRPr b="0" lang="en-IN" sz="2400" spc="-1" strike="noStrike">
              <a:solidFill>
                <a:srgbClr val="000000"/>
              </a:solidFill>
              <a:latin typeface="Arial"/>
            </a:endParaRPr>
          </a:p>
        </p:txBody>
      </p:sp>
      <p:sp>
        <p:nvSpPr>
          <p:cNvPr id="113" name="TextBox 21"/>
          <p:cNvSpPr/>
          <p:nvPr/>
        </p:nvSpPr>
        <p:spPr>
          <a:xfrm>
            <a:off x="7580160" y="1163520"/>
            <a:ext cx="2921400" cy="4554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IN" sz="2400" spc="-1" strike="noStrike">
                <a:solidFill>
                  <a:srgbClr val="c00000"/>
                </a:solidFill>
                <a:latin typeface="Calibri"/>
                <a:ea typeface="Calibri"/>
              </a:rPr>
              <a:t>Observation 3.3</a:t>
            </a:r>
            <a:endParaRPr b="0" lang="en-IN" sz="2400" spc="-1" strike="noStrike">
              <a:solidFill>
                <a:srgbClr val="000000"/>
              </a:solidFill>
              <a:latin typeface="Arial"/>
            </a:endParaRPr>
          </a:p>
        </p:txBody>
      </p:sp>
      <p:pic>
        <p:nvPicPr>
          <p:cNvPr id="114" name="Picture 2" descr=""/>
          <p:cNvPicPr/>
          <p:nvPr/>
        </p:nvPicPr>
        <p:blipFill>
          <a:blip r:embed="rId1"/>
          <a:stretch/>
        </p:blipFill>
        <p:spPr>
          <a:xfrm>
            <a:off x="145440" y="1654560"/>
            <a:ext cx="3468600" cy="3333600"/>
          </a:xfrm>
          <a:prstGeom prst="rect">
            <a:avLst/>
          </a:prstGeom>
          <a:ln w="0">
            <a:noFill/>
          </a:ln>
        </p:spPr>
      </p:pic>
      <p:pic>
        <p:nvPicPr>
          <p:cNvPr id="115" name="Picture 7" descr=""/>
          <p:cNvPicPr/>
          <p:nvPr/>
        </p:nvPicPr>
        <p:blipFill>
          <a:blip r:embed="rId2"/>
          <a:stretch/>
        </p:blipFill>
        <p:spPr>
          <a:xfrm>
            <a:off x="3754440" y="1654560"/>
            <a:ext cx="3926160" cy="3333600"/>
          </a:xfrm>
          <a:prstGeom prst="rect">
            <a:avLst/>
          </a:prstGeom>
          <a:ln w="0">
            <a:noFill/>
          </a:ln>
        </p:spPr>
      </p:pic>
      <p:pic>
        <p:nvPicPr>
          <p:cNvPr id="116" name="Picture 10" descr=""/>
          <p:cNvPicPr/>
          <p:nvPr/>
        </p:nvPicPr>
        <p:blipFill>
          <a:blip r:embed="rId3"/>
          <a:stretch/>
        </p:blipFill>
        <p:spPr>
          <a:xfrm>
            <a:off x="7792560" y="1654560"/>
            <a:ext cx="4322880" cy="3333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Box 5"/>
          <p:cNvSpPr/>
          <p:nvPr/>
        </p:nvSpPr>
        <p:spPr>
          <a:xfrm>
            <a:off x="423360" y="511560"/>
            <a:ext cx="3646080" cy="130824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IN" sz="1600" spc="-1" strike="noStrike">
                <a:solidFill>
                  <a:schemeClr val="dk1"/>
                </a:solidFill>
                <a:highlight>
                  <a:srgbClr val="ffff00"/>
                </a:highlight>
                <a:latin typeface="Aptos"/>
              </a:rPr>
              <a:t>3.1. NMMC-Wide Overview</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Displays:</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Route Coverage</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Wet Bin Coverage</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Dry Bin Coverage</a:t>
            </a:r>
            <a:endParaRPr b="0" lang="en-IN" sz="1600" spc="-1" strike="noStrike">
              <a:solidFill>
                <a:srgbClr val="000000"/>
              </a:solidFill>
              <a:latin typeface="Arial"/>
            </a:endParaRPr>
          </a:p>
        </p:txBody>
      </p:sp>
      <p:sp>
        <p:nvSpPr>
          <p:cNvPr id="118" name="TextBox 1"/>
          <p:cNvSpPr/>
          <p:nvPr/>
        </p:nvSpPr>
        <p:spPr>
          <a:xfrm>
            <a:off x="423360" y="2006640"/>
            <a:ext cx="11289240" cy="3835440"/>
          </a:xfrm>
          <a:prstGeom prst="rect">
            <a:avLst/>
          </a:prstGeom>
          <a:noFill/>
          <a:ln w="0">
            <a:solidFill>
              <a:srgbClr val="000000"/>
            </a:solidFill>
            <a:prstDash val="dash"/>
          </a:ln>
        </p:spPr>
        <p:style>
          <a:lnRef idx="0"/>
          <a:fillRef idx="0"/>
          <a:effectRef idx="0"/>
          <a:fontRef idx="minor"/>
        </p:style>
        <p:txBody>
          <a:bodyPr lIns="90000" rIns="90000" tIns="45000" bIns="45000" anchor="t">
            <a:spAutoFit/>
          </a:bodyPr>
          <a:p>
            <a:pPr algn="just" defTabSz="914400">
              <a:lnSpc>
                <a:spcPct val="150000"/>
              </a:lnSpc>
            </a:pPr>
            <a:r>
              <a:rPr b="1" lang="en-US" sz="2000" spc="-1" strike="noStrike">
                <a:solidFill>
                  <a:schemeClr val="dk1"/>
                </a:solidFill>
                <a:highlight>
                  <a:srgbClr val="ffff00"/>
                </a:highlight>
                <a:latin typeface="Calibri"/>
                <a:ea typeface="Calibri"/>
              </a:rPr>
              <a:t>Major Gaps Identified</a:t>
            </a:r>
            <a:endParaRPr b="0" lang="en-IN" sz="20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Legend is not matched or not aligned with the colors showing in the Visualization tab parts in “NMMC Overview”.</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These visualizations are not geospatially integrated (i.e., no live map layers).</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No interactive drill-down (from NMMC to Mandal → Ward → Vehicle/Bin level).</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Routes and bins are not mapped precisely, risking missed coverage.</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No point data mapping of WPP (Waste Processing Points) with attributes.</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Vehicle activity status is not visually linked to bin or WPP locations.</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Map does not show multiple features side-by-side, reducing operational clarity.</a:t>
            </a:r>
            <a:endParaRPr b="0" lang="en-IN" sz="1600" spc="-1" strike="noStrike">
              <a:solidFill>
                <a:srgbClr val="000000"/>
              </a:solidFill>
              <a:latin typeface="Arial"/>
            </a:endParaRPr>
          </a:p>
          <a:p>
            <a:pPr marL="285840" indent="-285840" algn="just" defTabSz="914400">
              <a:lnSpc>
                <a:spcPct val="150000"/>
              </a:lnSpc>
              <a:buClr>
                <a:srgbClr val="000000"/>
              </a:buClr>
              <a:buFont typeface="Wingdings" charset="2"/>
              <a:buChar char=""/>
            </a:pPr>
            <a:r>
              <a:rPr b="0" lang="en-US" sz="1600" spc="-1" strike="noStrike">
                <a:solidFill>
                  <a:schemeClr val="dk1"/>
                </a:solidFill>
                <a:latin typeface="Calibri"/>
                <a:ea typeface="Calibri"/>
              </a:rPr>
              <a:t>Legend colors of “NMMC Overview” part has not matched with “PariMandal 1 &amp; 2 Coverage”</a:t>
            </a:r>
            <a:endParaRPr b="0" lang="en-IN" sz="1600" spc="-1" strike="noStrike">
              <a:solidFill>
                <a:srgbClr val="000000"/>
              </a:solidFill>
              <a:latin typeface="Arial"/>
            </a:endParaRPr>
          </a:p>
        </p:txBody>
      </p:sp>
      <p:sp>
        <p:nvSpPr>
          <p:cNvPr id="119" name="TextBox 3"/>
          <p:cNvSpPr/>
          <p:nvPr/>
        </p:nvSpPr>
        <p:spPr>
          <a:xfrm>
            <a:off x="4144680" y="511560"/>
            <a:ext cx="3846240" cy="130824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IN" sz="1600" spc="-1" strike="noStrike">
                <a:solidFill>
                  <a:schemeClr val="dk1"/>
                </a:solidFill>
                <a:highlight>
                  <a:srgbClr val="ffff00"/>
                </a:highlight>
                <a:latin typeface="Aptos"/>
              </a:rPr>
              <a:t>3.2. Parimandal-1 Coverage</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Same parameters: Route, Wet Bin, Dry Bin Coverage</a:t>
            </a:r>
            <a:br>
              <a:rPr sz="1600"/>
            </a:br>
            <a:r>
              <a:rPr b="0" lang="en-IN" sz="1600" spc="-1" strike="noStrike">
                <a:solidFill>
                  <a:schemeClr val="dk1"/>
                </a:solidFill>
                <a:latin typeface="Aptos"/>
              </a:rPr>
              <a:t>Legend has not matched with first “NMMC Overview”</a:t>
            </a:r>
            <a:endParaRPr b="0" lang="en-IN" sz="1600" spc="-1" strike="noStrike">
              <a:solidFill>
                <a:srgbClr val="000000"/>
              </a:solidFill>
              <a:latin typeface="Arial"/>
            </a:endParaRPr>
          </a:p>
        </p:txBody>
      </p:sp>
      <p:sp>
        <p:nvSpPr>
          <p:cNvPr id="120" name="TextBox 6"/>
          <p:cNvSpPr/>
          <p:nvPr/>
        </p:nvSpPr>
        <p:spPr>
          <a:xfrm>
            <a:off x="4929120" y="95760"/>
            <a:ext cx="227124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chemeClr val="dk1"/>
                </a:solidFill>
                <a:highlight>
                  <a:srgbClr val="ffff00"/>
                </a:highlight>
                <a:latin typeface="Calibri"/>
                <a:ea typeface="Calibri"/>
              </a:rPr>
              <a:t>Observation 3 (1/2)</a:t>
            </a:r>
            <a:endParaRPr b="0" lang="en-IN" sz="2000" spc="-1" strike="noStrike">
              <a:solidFill>
                <a:srgbClr val="000000"/>
              </a:solidFill>
              <a:latin typeface="Arial"/>
            </a:endParaRPr>
          </a:p>
        </p:txBody>
      </p:sp>
      <p:sp>
        <p:nvSpPr>
          <p:cNvPr id="121" name="TextBox 7"/>
          <p:cNvSpPr/>
          <p:nvPr/>
        </p:nvSpPr>
        <p:spPr>
          <a:xfrm>
            <a:off x="8066520" y="495720"/>
            <a:ext cx="3646080" cy="1308240"/>
          </a:xfrm>
          <a:prstGeom prst="rect">
            <a:avLst/>
          </a:prstGeom>
          <a:noFill/>
          <a:ln w="19050">
            <a:solidFill>
              <a:srgbClr val="000000"/>
            </a:solidFill>
            <a:prstDash val="dash"/>
            <a:round/>
          </a:ln>
        </p:spPr>
        <p:style>
          <a:lnRef idx="0"/>
          <a:fillRef idx="0"/>
          <a:effectRef idx="0"/>
          <a:fontRef idx="minor"/>
        </p:style>
        <p:txBody>
          <a:bodyPr lIns="90000" rIns="90000" tIns="45000" bIns="45000" anchor="t">
            <a:spAutoFit/>
          </a:bodyPr>
          <a:p>
            <a:pPr defTabSz="914400">
              <a:lnSpc>
                <a:spcPct val="100000"/>
              </a:lnSpc>
            </a:pPr>
            <a:r>
              <a:rPr b="1" lang="en-IN" sz="1600" spc="-1" strike="noStrike">
                <a:solidFill>
                  <a:schemeClr val="dk1"/>
                </a:solidFill>
                <a:highlight>
                  <a:srgbClr val="ffff00"/>
                </a:highlight>
                <a:latin typeface="Aptos"/>
              </a:rPr>
              <a:t>3.3. Parimandal-2 Coverage</a:t>
            </a:r>
            <a:endParaRPr b="0" lang="en-IN" sz="1600" spc="-1" strike="noStrike">
              <a:solidFill>
                <a:srgbClr val="000000"/>
              </a:solidFill>
              <a:latin typeface="Arial"/>
            </a:endParaRPr>
          </a:p>
          <a:p>
            <a:pPr defTabSz="914400">
              <a:lnSpc>
                <a:spcPct val="100000"/>
              </a:lnSpc>
            </a:pPr>
            <a:r>
              <a:rPr b="0" lang="en-IN" sz="1600" spc="-1" strike="noStrike">
                <a:solidFill>
                  <a:schemeClr val="dk1"/>
                </a:solidFill>
                <a:latin typeface="Aptos"/>
              </a:rPr>
              <a:t>Same parameters: Route, Wet Bin, Dry Bin Coverage.</a:t>
            </a:r>
            <a:br>
              <a:rPr sz="1600"/>
            </a:br>
            <a:r>
              <a:rPr b="0" lang="en-IN" sz="1600" spc="-1" strike="noStrike">
                <a:solidFill>
                  <a:schemeClr val="dk1"/>
                </a:solidFill>
                <a:latin typeface="Aptos"/>
              </a:rPr>
              <a:t>Legend has not matched with first “NMMC Overview”</a:t>
            </a:r>
            <a:endParaRPr b="0" lang="en-IN" sz="1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itchFamily="0" charset="1"/>
        <a:ea typeface=""/>
        <a:cs typeface=""/>
      </a:majorFont>
      <a:minorFont>
        <a:latin typeface="Aptos"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473</TotalTime>
  <Application>LibreOffice/24.2.7.2$Linux_X86_64 LibreOffice_project/420$Build-2</Application>
  <AppVersion>15.0000</AppVersion>
  <Words>4475</Words>
  <Paragraphs>504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2025-07-25T12:15:54Z</dcterms:created>
  <dc:creator>Jayesh Bhor</dc:creator>
  <dc:description/>
  <dc:language>en-IN</dc:language>
  <cp:lastModifiedBy/>
  <dcterms:modified xsi:type="dcterms:W3CDTF">2025-07-30T18:58:19Z</dcterms:modified>
  <cp:revision>57</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Widescreen</vt:lpwstr>
  </property>
  <property fmtid="{D5CDD505-2E9C-101B-9397-08002B2CF9AE}" pid="4" name="Slides">
    <vt:i4>27</vt:i4>
  </property>
</Properties>
</file>